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63"/>
  </p:notesMasterIdLst>
  <p:sldIdLst>
    <p:sldId id="256" r:id="rId2"/>
    <p:sldId id="260" r:id="rId3"/>
    <p:sldId id="261" r:id="rId4"/>
    <p:sldId id="262" r:id="rId5"/>
    <p:sldId id="258" r:id="rId6"/>
    <p:sldId id="259" r:id="rId7"/>
    <p:sldId id="263" r:id="rId8"/>
    <p:sldId id="264" r:id="rId9"/>
    <p:sldId id="267" r:id="rId10"/>
    <p:sldId id="268" r:id="rId11"/>
    <p:sldId id="269" r:id="rId12"/>
    <p:sldId id="270" r:id="rId13"/>
    <p:sldId id="271" r:id="rId14"/>
    <p:sldId id="272" r:id="rId15"/>
    <p:sldId id="273" r:id="rId16"/>
    <p:sldId id="274" r:id="rId17"/>
    <p:sldId id="265" r:id="rId18"/>
    <p:sldId id="277" r:id="rId19"/>
    <p:sldId id="280" r:id="rId20"/>
    <p:sldId id="283" r:id="rId21"/>
    <p:sldId id="286" r:id="rId22"/>
    <p:sldId id="287" r:id="rId23"/>
    <p:sldId id="284" r:id="rId24"/>
    <p:sldId id="282" r:id="rId25"/>
    <p:sldId id="285" r:id="rId26"/>
    <p:sldId id="281" r:id="rId27"/>
    <p:sldId id="275" r:id="rId28"/>
    <p:sldId id="288" r:id="rId29"/>
    <p:sldId id="291" r:id="rId30"/>
    <p:sldId id="292" r:id="rId31"/>
    <p:sldId id="293" r:id="rId32"/>
    <p:sldId id="294" r:id="rId33"/>
    <p:sldId id="295" r:id="rId34"/>
    <p:sldId id="296" r:id="rId35"/>
    <p:sldId id="300" r:id="rId36"/>
    <p:sldId id="301" r:id="rId37"/>
    <p:sldId id="302" r:id="rId38"/>
    <p:sldId id="303" r:id="rId39"/>
    <p:sldId id="304" r:id="rId40"/>
    <p:sldId id="305" r:id="rId41"/>
    <p:sldId id="266" r:id="rId42"/>
    <p:sldId id="299" r:id="rId43"/>
    <p:sldId id="289" r:id="rId44"/>
    <p:sldId id="290" r:id="rId45"/>
    <p:sldId id="307" r:id="rId46"/>
    <p:sldId id="308" r:id="rId47"/>
    <p:sldId id="297" r:id="rId48"/>
    <p:sldId id="306" r:id="rId49"/>
    <p:sldId id="309" r:id="rId50"/>
    <p:sldId id="310" r:id="rId51"/>
    <p:sldId id="311" r:id="rId52"/>
    <p:sldId id="298" r:id="rId53"/>
    <p:sldId id="312" r:id="rId54"/>
    <p:sldId id="319" r:id="rId55"/>
    <p:sldId id="313" r:id="rId56"/>
    <p:sldId id="314" r:id="rId57"/>
    <p:sldId id="315" r:id="rId58"/>
    <p:sldId id="316" r:id="rId59"/>
    <p:sldId id="317" r:id="rId60"/>
    <p:sldId id="318" r:id="rId61"/>
    <p:sldId id="25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3C25A9-0E3D-4974-AD29-D7A3FD47298C}">
          <p14:sldIdLst>
            <p14:sldId id="256"/>
            <p14:sldId id="260"/>
            <p14:sldId id="261"/>
            <p14:sldId id="262"/>
            <p14:sldId id="258"/>
            <p14:sldId id="259"/>
            <p14:sldId id="263"/>
            <p14:sldId id="264"/>
            <p14:sldId id="267"/>
            <p14:sldId id="268"/>
            <p14:sldId id="269"/>
            <p14:sldId id="270"/>
            <p14:sldId id="271"/>
            <p14:sldId id="272"/>
            <p14:sldId id="273"/>
            <p14:sldId id="274"/>
            <p14:sldId id="265"/>
            <p14:sldId id="277"/>
            <p14:sldId id="280"/>
            <p14:sldId id="283"/>
            <p14:sldId id="286"/>
            <p14:sldId id="287"/>
            <p14:sldId id="284"/>
            <p14:sldId id="282"/>
            <p14:sldId id="285"/>
            <p14:sldId id="281"/>
            <p14:sldId id="275"/>
            <p14:sldId id="288"/>
            <p14:sldId id="291"/>
            <p14:sldId id="292"/>
            <p14:sldId id="293"/>
            <p14:sldId id="294"/>
            <p14:sldId id="295"/>
            <p14:sldId id="296"/>
            <p14:sldId id="300"/>
            <p14:sldId id="301"/>
            <p14:sldId id="302"/>
            <p14:sldId id="303"/>
            <p14:sldId id="304"/>
            <p14:sldId id="305"/>
            <p14:sldId id="266"/>
            <p14:sldId id="299"/>
            <p14:sldId id="289"/>
            <p14:sldId id="290"/>
            <p14:sldId id="307"/>
            <p14:sldId id="308"/>
            <p14:sldId id="297"/>
            <p14:sldId id="306"/>
            <p14:sldId id="309"/>
            <p14:sldId id="310"/>
            <p14:sldId id="311"/>
            <p14:sldId id="298"/>
            <p14:sldId id="312"/>
            <p14:sldId id="319"/>
            <p14:sldId id="313"/>
            <p14:sldId id="314"/>
            <p14:sldId id="315"/>
            <p14:sldId id="316"/>
            <p14:sldId id="317"/>
            <p14:sldId id="318"/>
          </p14:sldIdLst>
        </p14:section>
        <p14:section name="Untitled Section" id="{90361D68-43E5-47F8-9DAF-D3F08E41B538}">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173" autoAdjust="0"/>
  </p:normalViewPr>
  <p:slideViewPr>
    <p:cSldViewPr snapToGrid="0">
      <p:cViewPr varScale="1">
        <p:scale>
          <a:sx n="71" d="100"/>
          <a:sy n="71" d="100"/>
        </p:scale>
        <p:origin x="6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2192A-1B3A-4B06-954A-1D9B6E9801D2}" type="datetimeFigureOut">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F8F8F-E1F2-4338-A153-444052C86EA9}" type="slidenum">
              <a:rPr lang="en-US" smtClean="0"/>
              <a:t>‹#›</a:t>
            </a:fld>
            <a:endParaRPr lang="en-US"/>
          </a:p>
        </p:txBody>
      </p:sp>
    </p:spTree>
    <p:extLst>
      <p:ext uri="{BB962C8B-B14F-4D97-AF65-F5344CB8AC3E}">
        <p14:creationId xmlns:p14="http://schemas.microsoft.com/office/powerpoint/2010/main" val="1771742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ata-flair.training/blogs/spring-dependency-injec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ata-flair.training/blogs/spring-mvc-framework/" TargetMode="External"/><Relationship Id="rId3" Type="http://schemas.openxmlformats.org/officeDocument/2006/relationships/hyperlink" Target="https://data-flair.training/blogs/pojo-class-in-java/" TargetMode="External"/><Relationship Id="rId7" Type="http://schemas.openxmlformats.org/officeDocument/2006/relationships/hyperlink" Target="https://data-flair.training/blogs/spring-transaction-manage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ata-flair.training/blogs/spring-ioc-containers/" TargetMode="External"/><Relationship Id="rId5" Type="http://schemas.openxmlformats.org/officeDocument/2006/relationships/hyperlink" Target="https://data-flair.training/blogs/java-annotations/" TargetMode="External"/><Relationship Id="rId4" Type="http://schemas.openxmlformats.org/officeDocument/2006/relationships/hyperlink" Target="https://data-flair.training/blogs/advantages-of-sp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highlight>
                  <a:srgbClr val="FFFFFF"/>
                </a:highlight>
                <a:latin typeface="Poppins" panose="00000500000000000000" pitchFamily="2" charset="0"/>
              </a:rPr>
              <a:t>Frameworks can help and streamline the entire development process, they are widely available, and there is a large selection of them. Proper use of them will undoubtedly make application development more effective and enjoyable. Before choosing them, it is worth knowing what you are looking for and what you need, and with the right choice, they can be irreplaceable.</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3</a:t>
            </a:fld>
            <a:endParaRPr lang="en-US"/>
          </a:p>
        </p:txBody>
      </p:sp>
    </p:spTree>
    <p:extLst>
      <p:ext uri="{BB962C8B-B14F-4D97-AF65-F5344CB8AC3E}">
        <p14:creationId xmlns:p14="http://schemas.microsoft.com/office/powerpoint/2010/main" val="1339366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arial" panose="020B0604020202020204" pitchFamily="34" charset="0"/>
              </a:rPr>
              <a:t>This module is an abstraction layer on top of JDBC technology and ORM tools. This module makes database access simple by avoiding boiler-plate code. Boiler-plate code is a repetitive code. This module of the Spring framework provides some template classes, for reducing boilerplate code problems and also memory leakage problems.</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14</a:t>
            </a:fld>
            <a:endParaRPr lang="en-US"/>
          </a:p>
        </p:txBody>
      </p:sp>
    </p:spTree>
    <p:extLst>
      <p:ext uri="{BB962C8B-B14F-4D97-AF65-F5344CB8AC3E}">
        <p14:creationId xmlns:p14="http://schemas.microsoft.com/office/powerpoint/2010/main" val="20435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Helvetica Neue"/>
              </a:rPr>
              <a:t>This layer consists of modules which provide us web related features. </a:t>
            </a:r>
          </a:p>
          <a:p>
            <a:r>
              <a:rPr lang="en-US" b="0" i="0" dirty="0">
                <a:solidFill>
                  <a:srgbClr val="000000"/>
                </a:solidFill>
                <a:effectLst/>
                <a:highlight>
                  <a:srgbClr val="FFFFFF"/>
                </a:highlight>
                <a:latin typeface="arial" panose="020B0604020202020204" pitchFamily="34" charset="0"/>
              </a:rPr>
              <a:t>This module is for distributed application development using the spring framework. Spring web allows spring developers to integrate Struts with Spring framework or it allows the developer to write MVC application also with Spring framework. Spring remoting tells about how to invoke the services of other beans which are running at some other JVM across the network.</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15</a:t>
            </a:fld>
            <a:endParaRPr lang="en-US"/>
          </a:p>
        </p:txBody>
      </p:sp>
    </p:spTree>
    <p:extLst>
      <p:ext uri="{BB962C8B-B14F-4D97-AF65-F5344CB8AC3E}">
        <p14:creationId xmlns:p14="http://schemas.microsoft.com/office/powerpoint/2010/main" val="145835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has ability inject dependency from other object to other object.</a:t>
            </a:r>
          </a:p>
          <a:p>
            <a:r>
              <a:rPr lang="en-US" dirty="0"/>
              <a:t>When we give all the controls to Spring for dependency injection at runtime known as Inversion of control.</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17</a:t>
            </a:fld>
            <a:endParaRPr lang="en-US"/>
          </a:p>
        </p:txBody>
      </p:sp>
    </p:spTree>
    <p:extLst>
      <p:ext uri="{BB962C8B-B14F-4D97-AF65-F5344CB8AC3E}">
        <p14:creationId xmlns:p14="http://schemas.microsoft.com/office/powerpoint/2010/main" val="200745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Georgia" panose="02040502050405020303" pitchFamily="18" charset="0"/>
              </a:rPr>
              <a:t>The </a:t>
            </a:r>
            <a:r>
              <a:rPr lang="en-US" b="0" i="0" dirty="0" err="1">
                <a:solidFill>
                  <a:srgbClr val="444444"/>
                </a:solidFill>
                <a:effectLst/>
                <a:highlight>
                  <a:srgbClr val="FFFFFF"/>
                </a:highlight>
                <a:latin typeface="Georgia" panose="02040502050405020303" pitchFamily="18" charset="0"/>
              </a:rPr>
              <a:t>TextEditor</a:t>
            </a:r>
            <a:r>
              <a:rPr lang="en-US" b="0" i="0" dirty="0">
                <a:solidFill>
                  <a:srgbClr val="444444"/>
                </a:solidFill>
                <a:effectLst/>
                <a:highlight>
                  <a:srgbClr val="FFFFFF"/>
                </a:highlight>
                <a:latin typeface="Georgia" panose="02040502050405020303" pitchFamily="18" charset="0"/>
              </a:rPr>
              <a:t> here shouldn’t worry about the implementation of the </a:t>
            </a:r>
            <a:r>
              <a:rPr lang="en-US" b="0" i="0" dirty="0" err="1">
                <a:solidFill>
                  <a:srgbClr val="444444"/>
                </a:solidFill>
                <a:effectLst/>
                <a:highlight>
                  <a:srgbClr val="FFFFFF"/>
                </a:highlight>
                <a:latin typeface="Georgia" panose="02040502050405020303" pitchFamily="18" charset="0"/>
              </a:rPr>
              <a:t>SpellChecker</a:t>
            </a:r>
            <a:r>
              <a:rPr lang="en-US" b="0" i="0" dirty="0">
                <a:solidFill>
                  <a:srgbClr val="444444"/>
                </a:solidFill>
                <a:effectLst/>
                <a:highlight>
                  <a:srgbClr val="FFFFFF"/>
                </a:highlight>
                <a:latin typeface="Georgia" panose="02040502050405020303" pitchFamily="18" charset="0"/>
              </a:rPr>
              <a:t>. Instead, the </a:t>
            </a:r>
            <a:r>
              <a:rPr lang="en-US" b="0" i="0" dirty="0" err="1">
                <a:solidFill>
                  <a:srgbClr val="444444"/>
                </a:solidFill>
                <a:effectLst/>
                <a:highlight>
                  <a:srgbClr val="FFFFFF"/>
                </a:highlight>
                <a:latin typeface="Georgia" panose="02040502050405020303" pitchFamily="18" charset="0"/>
              </a:rPr>
              <a:t>SpellChecker</a:t>
            </a:r>
            <a:r>
              <a:rPr lang="en-US" b="0" i="0" dirty="0">
                <a:solidFill>
                  <a:srgbClr val="444444"/>
                </a:solidFill>
                <a:effectLst/>
                <a:highlight>
                  <a:srgbClr val="FFFFFF"/>
                </a:highlight>
                <a:latin typeface="Georgia" panose="02040502050405020303" pitchFamily="18" charset="0"/>
              </a:rPr>
              <a:t> should be implemented separately and should be provided to the </a:t>
            </a:r>
            <a:r>
              <a:rPr lang="en-US" b="0" i="0" dirty="0" err="1">
                <a:solidFill>
                  <a:srgbClr val="444444"/>
                </a:solidFill>
                <a:effectLst/>
                <a:highlight>
                  <a:srgbClr val="FFFFFF"/>
                </a:highlight>
                <a:latin typeface="Georgia" panose="02040502050405020303" pitchFamily="18" charset="0"/>
              </a:rPr>
              <a:t>TextEditor</a:t>
            </a:r>
            <a:r>
              <a:rPr lang="en-US" b="0" i="0" dirty="0">
                <a:solidFill>
                  <a:srgbClr val="444444"/>
                </a:solidFill>
                <a:effectLst/>
                <a:highlight>
                  <a:srgbClr val="FFFFFF"/>
                </a:highlight>
                <a:latin typeface="Georgia" panose="02040502050405020303" pitchFamily="18" charset="0"/>
              </a:rPr>
              <a:t> while doing the instantiation of the </a:t>
            </a:r>
            <a:r>
              <a:rPr lang="en-US" b="0" i="0" dirty="0" err="1">
                <a:solidFill>
                  <a:srgbClr val="444444"/>
                </a:solidFill>
                <a:effectLst/>
                <a:highlight>
                  <a:srgbClr val="FFFFFF"/>
                </a:highlight>
                <a:latin typeface="Georgia" panose="02040502050405020303" pitchFamily="18" charset="0"/>
              </a:rPr>
              <a:t>TextEditor</a:t>
            </a:r>
            <a:r>
              <a:rPr lang="en-US" b="0" i="0" dirty="0">
                <a:solidFill>
                  <a:srgbClr val="444444"/>
                </a:solidFill>
                <a:effectLst/>
                <a:highlight>
                  <a:srgbClr val="FFFFFF"/>
                </a:highlight>
                <a:latin typeface="Georgia" panose="02040502050405020303" pitchFamily="18" charset="0"/>
              </a:rPr>
              <a:t>. This process is entirely controlled by the </a:t>
            </a:r>
            <a:r>
              <a:rPr lang="en-US" b="0" i="0" u="none" strike="noStrike" dirty="0">
                <a:solidFill>
                  <a:srgbClr val="444444"/>
                </a:solidFill>
                <a:effectLst/>
                <a:highlight>
                  <a:srgbClr val="FFFFFF"/>
                </a:highlight>
                <a:latin typeface="Georgia" panose="02040502050405020303" pitchFamily="18" charset="0"/>
                <a:hlinkClick r:id="rId3"/>
              </a:rPr>
              <a:t> Spring Framework </a:t>
            </a:r>
            <a:r>
              <a:rPr lang="en-US" b="0" i="0" u="none" strike="noStrike" dirty="0" err="1">
                <a:solidFill>
                  <a:srgbClr val="444444"/>
                </a:solidFill>
                <a:effectLst/>
                <a:highlight>
                  <a:srgbClr val="FFFFFF"/>
                </a:highlight>
                <a:latin typeface="Georgia" panose="02040502050405020303" pitchFamily="18" charset="0"/>
                <a:hlinkClick r:id="rId3"/>
              </a:rPr>
              <a:t>Framework</a:t>
            </a:r>
            <a:r>
              <a:rPr lang="en-US" b="0" i="0" dirty="0">
                <a:solidFill>
                  <a:srgbClr val="444444"/>
                </a:solidFill>
                <a:effectLst/>
                <a:highlight>
                  <a:srgbClr val="FFFFFF"/>
                </a:highlight>
                <a:latin typeface="Georgia" panose="02040502050405020303" pitchFamily="18" charset="0"/>
              </a:rPr>
              <a:t>.</a:t>
            </a:r>
            <a:br>
              <a:rPr lang="en-US" dirty="0"/>
            </a:br>
            <a:r>
              <a:rPr lang="en-US" b="0" i="0" dirty="0">
                <a:solidFill>
                  <a:srgbClr val="444444"/>
                </a:solidFill>
                <a:effectLst/>
                <a:highlight>
                  <a:srgbClr val="FFFFFF"/>
                </a:highlight>
                <a:latin typeface="Georgia" panose="02040502050405020303" pitchFamily="18" charset="0"/>
              </a:rPr>
              <a:t>Now after removing the entire control from the </a:t>
            </a:r>
            <a:r>
              <a:rPr lang="en-US" b="0" i="0" dirty="0" err="1">
                <a:solidFill>
                  <a:srgbClr val="444444"/>
                </a:solidFill>
                <a:effectLst/>
                <a:highlight>
                  <a:srgbClr val="FFFFFF"/>
                </a:highlight>
                <a:latin typeface="Georgia" panose="02040502050405020303" pitchFamily="18" charset="0"/>
              </a:rPr>
              <a:t>TextEditor</a:t>
            </a:r>
            <a:r>
              <a:rPr lang="en-US" b="0" i="0" dirty="0">
                <a:solidFill>
                  <a:srgbClr val="444444"/>
                </a:solidFill>
                <a:effectLst/>
                <a:highlight>
                  <a:srgbClr val="FFFFFF"/>
                </a:highlight>
                <a:latin typeface="Georgia" panose="02040502050405020303" pitchFamily="18" charset="0"/>
              </a:rPr>
              <a:t> and then keeping it somewhere else and the Dependency that is </a:t>
            </a:r>
            <a:r>
              <a:rPr lang="en-US" b="0" i="0" dirty="0" err="1">
                <a:solidFill>
                  <a:srgbClr val="444444"/>
                </a:solidFill>
                <a:effectLst/>
                <a:highlight>
                  <a:srgbClr val="FFFFFF"/>
                </a:highlight>
                <a:latin typeface="Georgia" panose="02040502050405020303" pitchFamily="18" charset="0"/>
              </a:rPr>
              <a:t>SpellChecker</a:t>
            </a:r>
            <a:r>
              <a:rPr lang="en-US" b="0" i="0" dirty="0">
                <a:solidFill>
                  <a:srgbClr val="444444"/>
                </a:solidFill>
                <a:effectLst/>
                <a:highlight>
                  <a:srgbClr val="FFFFFF"/>
                </a:highlight>
                <a:latin typeface="Georgia" panose="02040502050405020303" pitchFamily="18" charset="0"/>
              </a:rPr>
              <a:t> is injected into the </a:t>
            </a:r>
            <a:r>
              <a:rPr lang="en-US" b="0" i="0" dirty="0" err="1">
                <a:solidFill>
                  <a:srgbClr val="444444"/>
                </a:solidFill>
                <a:effectLst/>
                <a:highlight>
                  <a:srgbClr val="FFFFFF"/>
                </a:highlight>
                <a:latin typeface="Georgia" panose="02040502050405020303" pitchFamily="18" charset="0"/>
              </a:rPr>
              <a:t>TextEditor</a:t>
            </a:r>
            <a:r>
              <a:rPr lang="en-US" b="0" i="0" dirty="0">
                <a:solidFill>
                  <a:srgbClr val="444444"/>
                </a:solidFill>
                <a:effectLst/>
                <a:highlight>
                  <a:srgbClr val="FFFFFF"/>
                </a:highlight>
                <a:latin typeface="Georgia" panose="02040502050405020303" pitchFamily="18" charset="0"/>
              </a:rPr>
              <a:t> class via a Class Constructor. Therefore, the flow of control is being inverted by the </a:t>
            </a:r>
            <a:r>
              <a:rPr lang="en-US" b="0" i="0" u="none" strike="noStrike" dirty="0">
                <a:solidFill>
                  <a:srgbClr val="444444"/>
                </a:solidFill>
                <a:effectLst/>
                <a:highlight>
                  <a:srgbClr val="FFFFFF"/>
                </a:highlight>
                <a:latin typeface="Georgia" panose="02040502050405020303" pitchFamily="18" charset="0"/>
                <a:hlinkClick r:id="rId3"/>
              </a:rPr>
              <a:t> Spring</a:t>
            </a:r>
            <a:r>
              <a:rPr lang="en-US" b="0" i="0" dirty="0">
                <a:solidFill>
                  <a:srgbClr val="444444"/>
                </a:solidFill>
                <a:effectLst/>
                <a:highlight>
                  <a:srgbClr val="FFFFFF"/>
                </a:highlight>
                <a:latin typeface="Georgia" panose="02040502050405020303" pitchFamily="18" charset="0"/>
              </a:rPr>
              <a:t> Dependency Injection as you have delegated the dependencies to some external system.</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18</a:t>
            </a:fld>
            <a:endParaRPr lang="en-US"/>
          </a:p>
        </p:txBody>
      </p:sp>
    </p:spTree>
    <p:extLst>
      <p:ext uri="{BB962C8B-B14F-4D97-AF65-F5344CB8AC3E}">
        <p14:creationId xmlns:p14="http://schemas.microsoft.com/office/powerpoint/2010/main" val="1805745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layers :</a:t>
            </a:r>
          </a:p>
          <a:p>
            <a:r>
              <a:rPr lang="en-US" dirty="0"/>
              <a:t>Handle request – UI layer,</a:t>
            </a:r>
          </a:p>
          <a:p>
            <a:r>
              <a:rPr lang="en-US" dirty="0"/>
              <a:t>UI layer – JSF, Spring MVC</a:t>
            </a:r>
          </a:p>
          <a:p>
            <a:r>
              <a:rPr lang="en-US" dirty="0"/>
              <a:t>Business layer – Security, Transaction Management</a:t>
            </a:r>
          </a:p>
          <a:p>
            <a:r>
              <a:rPr lang="en-US" dirty="0"/>
              <a:t>DAL – Spring JDBC, ORM </a:t>
            </a:r>
          </a:p>
        </p:txBody>
      </p:sp>
      <p:sp>
        <p:nvSpPr>
          <p:cNvPr id="4" name="Slide Number Placeholder 3"/>
          <p:cNvSpPr>
            <a:spLocks noGrp="1"/>
          </p:cNvSpPr>
          <p:nvPr>
            <p:ph type="sldNum" sz="quarter" idx="5"/>
          </p:nvPr>
        </p:nvSpPr>
        <p:spPr/>
        <p:txBody>
          <a:bodyPr/>
          <a:lstStyle/>
          <a:p>
            <a:fld id="{DF5F8F8F-E1F2-4338-A153-444052C86EA9}" type="slidenum">
              <a:rPr lang="en-US" smtClean="0"/>
              <a:t>19</a:t>
            </a:fld>
            <a:endParaRPr lang="en-US"/>
          </a:p>
        </p:txBody>
      </p:sp>
    </p:spTree>
    <p:extLst>
      <p:ext uri="{BB962C8B-B14F-4D97-AF65-F5344CB8AC3E}">
        <p14:creationId xmlns:p14="http://schemas.microsoft.com/office/powerpoint/2010/main" val="3998541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20</a:t>
            </a:fld>
            <a:endParaRPr lang="en-US"/>
          </a:p>
        </p:txBody>
      </p:sp>
    </p:spTree>
    <p:extLst>
      <p:ext uri="{BB962C8B-B14F-4D97-AF65-F5344CB8AC3E}">
        <p14:creationId xmlns:p14="http://schemas.microsoft.com/office/powerpoint/2010/main" val="297314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https://www.dineshonjava.com/spring-ioc-container/ </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27</a:t>
            </a:fld>
            <a:endParaRPr lang="en-US"/>
          </a:p>
        </p:txBody>
      </p:sp>
    </p:spTree>
    <p:extLst>
      <p:ext uri="{BB962C8B-B14F-4D97-AF65-F5344CB8AC3E}">
        <p14:creationId xmlns:p14="http://schemas.microsoft.com/office/powerpoint/2010/main" val="381831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 If these details are specified in configuration files which are in XML format, it is known as XML-based configuration. These configuration files usually contain a lot of bean definitions and other required application-specific configuration options. They generally start with a bean tag. All configurations can be in one or multiple XML files. For example, below code snippet demonstrates the XML-based configuration.</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32</a:t>
            </a:fld>
            <a:endParaRPr lang="en-US"/>
          </a:p>
        </p:txBody>
      </p:sp>
    </p:spTree>
    <p:extLst>
      <p:ext uri="{BB962C8B-B14F-4D97-AF65-F5344CB8AC3E}">
        <p14:creationId xmlns:p14="http://schemas.microsoft.com/office/powerpoint/2010/main" val="12461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https://www.javatpoint.com/dependency-injection-in-spring</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34</a:t>
            </a:fld>
            <a:endParaRPr lang="en-US"/>
          </a:p>
        </p:txBody>
      </p:sp>
    </p:spTree>
    <p:extLst>
      <p:ext uri="{BB962C8B-B14F-4D97-AF65-F5344CB8AC3E}">
        <p14:creationId xmlns:p14="http://schemas.microsoft.com/office/powerpoint/2010/main" val="353671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Project Helps : </a:t>
            </a:r>
          </a:p>
          <a:p>
            <a:r>
              <a:rPr lang="en-US" dirty="0"/>
              <a:t>https://javatechonline.com/spring-core-tutorials/#Java-based_Configuration</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35</a:t>
            </a:fld>
            <a:endParaRPr lang="en-US"/>
          </a:p>
        </p:txBody>
      </p:sp>
    </p:spTree>
    <p:extLst>
      <p:ext uri="{BB962C8B-B14F-4D97-AF65-F5344CB8AC3E}">
        <p14:creationId xmlns:p14="http://schemas.microsoft.com/office/powerpoint/2010/main" val="395650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Complexity</a:t>
            </a:r>
          </a:p>
          <a:p>
            <a:pPr>
              <a:buFont typeface="Arial" panose="020B0604020202020204" pitchFamily="34" charset="0"/>
              <a:buChar char="•"/>
            </a:pPr>
            <a:r>
              <a:rPr lang="en-US" b="1" dirty="0"/>
              <a:t>Steep Learning Curve</a:t>
            </a:r>
            <a:r>
              <a:rPr lang="en-US" dirty="0"/>
              <a:t>: J2EE's extensive specifications and numerous APIs can be overwhelming for developers, especially those new to enterprise-level Java.</a:t>
            </a:r>
          </a:p>
          <a:p>
            <a:pPr>
              <a:buFont typeface="Arial" panose="020B0604020202020204" pitchFamily="34" charset="0"/>
              <a:buChar char="•"/>
            </a:pPr>
            <a:r>
              <a:rPr lang="en-US" b="1" dirty="0"/>
              <a:t>Configuration Management</a:t>
            </a:r>
            <a:r>
              <a:rPr lang="en-US" dirty="0"/>
              <a:t>: The need to configure various components like EJBs, JMS, JNDI, and more can be cumbersome and error-prone.</a:t>
            </a:r>
          </a:p>
          <a:p>
            <a:r>
              <a:rPr lang="en-US" b="1" dirty="0"/>
              <a:t>2. Performance Overhead</a:t>
            </a:r>
          </a:p>
          <a:p>
            <a:pPr>
              <a:buFont typeface="Arial" panose="020B0604020202020204" pitchFamily="34" charset="0"/>
              <a:buChar char="•"/>
            </a:pPr>
            <a:r>
              <a:rPr lang="en-US" b="1" dirty="0"/>
              <a:t>Heavyweight Components</a:t>
            </a:r>
            <a:r>
              <a:rPr lang="en-US" dirty="0"/>
              <a:t>: Components like Entity Beans can introduce significant performance overhead due to their complexity and the associated container services.</a:t>
            </a:r>
          </a:p>
          <a:p>
            <a:pPr>
              <a:buFont typeface="Arial" panose="020B0604020202020204" pitchFamily="34" charset="0"/>
              <a:buChar char="•"/>
            </a:pPr>
            <a:r>
              <a:rPr lang="en-US" b="1" dirty="0"/>
              <a:t>Resource Consumption</a:t>
            </a:r>
            <a:r>
              <a:rPr lang="en-US" dirty="0"/>
              <a:t>: J2EE applications can consume substantial system resources, impacting performance, especially under high loads.</a:t>
            </a:r>
          </a:p>
          <a:p>
            <a:r>
              <a:rPr lang="en-US" b="1" dirty="0"/>
              <a:t>3. Deployment Complexity</a:t>
            </a:r>
          </a:p>
          <a:p>
            <a:pPr>
              <a:buFont typeface="Arial" panose="020B0604020202020204" pitchFamily="34" charset="0"/>
              <a:buChar char="•"/>
            </a:pPr>
            <a:r>
              <a:rPr lang="en-US" b="1" dirty="0"/>
              <a:t>Deployment Descriptor Issues</a:t>
            </a:r>
            <a:r>
              <a:rPr lang="en-US" dirty="0"/>
              <a:t>: Managing and maintaining the XML-based deployment descriptors can be tedious and error-prone.</a:t>
            </a:r>
          </a:p>
          <a:p>
            <a:pPr>
              <a:buFont typeface="Arial" panose="020B0604020202020204" pitchFamily="34" charset="0"/>
              <a:buChar char="•"/>
            </a:pPr>
            <a:r>
              <a:rPr lang="en-US" b="1" dirty="0"/>
              <a:t>Container Dependencies</a:t>
            </a:r>
            <a:r>
              <a:rPr lang="en-US" dirty="0"/>
              <a:t>: J2EE applications are tightly coupled to specific application servers, which can lead to deployment challenges and difficulties in porting applications across different servers.</a:t>
            </a:r>
          </a:p>
          <a:p>
            <a:r>
              <a:rPr lang="en-US" b="1" dirty="0"/>
              <a:t>4. Debugging and Troubleshooting</a:t>
            </a:r>
          </a:p>
          <a:p>
            <a:pPr>
              <a:buFont typeface="Arial" panose="020B0604020202020204" pitchFamily="34" charset="0"/>
              <a:buChar char="•"/>
            </a:pPr>
            <a:r>
              <a:rPr lang="en-US" b="1" dirty="0"/>
              <a:t>Complex Stack Traces</a:t>
            </a:r>
            <a:r>
              <a:rPr lang="en-US" dirty="0"/>
              <a:t>: Debugging J2EE applications can be challenging due to complex stack traces and the involvement of multiple layers and components.</a:t>
            </a:r>
          </a:p>
          <a:p>
            <a:pPr>
              <a:buFont typeface="Arial" panose="020B0604020202020204" pitchFamily="34" charset="0"/>
              <a:buChar char="•"/>
            </a:pPr>
            <a:r>
              <a:rPr lang="en-US" b="1" dirty="0"/>
              <a:t>Distributed Systems</a:t>
            </a:r>
            <a:r>
              <a:rPr lang="en-US" dirty="0"/>
              <a:t>: Debugging issues in distributed systems involving multiple servers, databases, and services can be particularly difficult.</a:t>
            </a:r>
          </a:p>
          <a:p>
            <a:r>
              <a:rPr lang="en-US" b="1" dirty="0"/>
              <a:t>5. Development Speed</a:t>
            </a:r>
          </a:p>
          <a:p>
            <a:pPr>
              <a:buFont typeface="Arial" panose="020B0604020202020204" pitchFamily="34" charset="0"/>
              <a:buChar char="•"/>
            </a:pPr>
            <a:r>
              <a:rPr lang="en-US" b="1" dirty="0"/>
              <a:t>Boilerplate Code</a:t>
            </a:r>
            <a:r>
              <a:rPr lang="en-US" dirty="0"/>
              <a:t>: Writing and maintaining boilerplate code for tasks like database access, transaction management, and security can slow down development.</a:t>
            </a:r>
          </a:p>
          <a:p>
            <a:pPr>
              <a:buFont typeface="Arial" panose="020B0604020202020204" pitchFamily="34" charset="0"/>
              <a:buChar char="•"/>
            </a:pPr>
            <a:r>
              <a:rPr lang="en-US" b="1" dirty="0"/>
              <a:t>Long Development Cycles</a:t>
            </a:r>
            <a:r>
              <a:rPr lang="en-US" dirty="0"/>
              <a:t>: The complexity and extensive configuration requirements can lead to longer development cycles compared to more modern frameworks.</a:t>
            </a:r>
          </a:p>
          <a:p>
            <a:r>
              <a:rPr lang="en-US" b="1" dirty="0"/>
              <a:t>6. Scalability Issues</a:t>
            </a:r>
          </a:p>
          <a:p>
            <a:pPr>
              <a:buFont typeface="Arial" panose="020B0604020202020204" pitchFamily="34" charset="0"/>
              <a:buChar char="•"/>
            </a:pPr>
            <a:r>
              <a:rPr lang="en-US" b="1" dirty="0"/>
              <a:t>Monolithic Architecture</a:t>
            </a:r>
            <a:r>
              <a:rPr lang="en-US" dirty="0"/>
              <a:t>: Traditional J2EE applications often follow a monolithic architecture, which can hinder scalability and make it difficult to update or scale individual components.</a:t>
            </a:r>
          </a:p>
          <a:p>
            <a:pPr>
              <a:buFont typeface="Arial" panose="020B0604020202020204" pitchFamily="34" charset="0"/>
              <a:buChar char="•"/>
            </a:pPr>
            <a:r>
              <a:rPr lang="en-US" b="1" dirty="0"/>
              <a:t>Session Management</a:t>
            </a:r>
            <a:r>
              <a:rPr lang="en-US" dirty="0"/>
              <a:t>: Managing user sessions in a scalable manner, especially in distributed environments, can be challenging.</a:t>
            </a:r>
          </a:p>
          <a:p>
            <a:r>
              <a:rPr lang="en-US" b="1" dirty="0"/>
              <a:t>7. Vendor Lock-In</a:t>
            </a:r>
          </a:p>
          <a:p>
            <a:pPr>
              <a:buFont typeface="Arial" panose="020B0604020202020204" pitchFamily="34" charset="0"/>
              <a:buChar char="•"/>
            </a:pPr>
            <a:r>
              <a:rPr lang="en-US" b="1" dirty="0"/>
              <a:t>Proprietary Extensions</a:t>
            </a:r>
            <a:r>
              <a:rPr lang="en-US" dirty="0"/>
              <a:t>: Some J2EE application servers provide proprietary extensions, leading to vendor lock-in and difficulties in migrating to different servers.</a:t>
            </a:r>
          </a:p>
          <a:p>
            <a:pPr>
              <a:buFont typeface="Arial" panose="020B0604020202020204" pitchFamily="34" charset="0"/>
              <a:buChar char="•"/>
            </a:pPr>
            <a:r>
              <a:rPr lang="en-US" b="1" dirty="0"/>
              <a:t>Inconsistent Implementations</a:t>
            </a:r>
            <a:r>
              <a:rPr lang="en-US" dirty="0"/>
              <a:t>: Differences in how application servers implement the J2EE specifications can lead to portability issues.</a:t>
            </a:r>
          </a:p>
          <a:p>
            <a:r>
              <a:rPr lang="en-US" b="1" dirty="0"/>
              <a:t>8. Obsolescence</a:t>
            </a:r>
          </a:p>
          <a:p>
            <a:pPr>
              <a:buFont typeface="Arial" panose="020B0604020202020204" pitchFamily="34" charset="0"/>
              <a:buChar char="•"/>
            </a:pPr>
            <a:r>
              <a:rPr lang="en-US" b="1" dirty="0"/>
              <a:t>Outdated Technologies</a:t>
            </a:r>
            <a:r>
              <a:rPr lang="en-US" dirty="0"/>
              <a:t>: Some J2EE technologies, like Entity Beans, have become outdated and are replaced by more modern alternatives like JPA (Java Persistence API).</a:t>
            </a:r>
          </a:p>
          <a:p>
            <a:pPr>
              <a:buFont typeface="Arial" panose="020B0604020202020204" pitchFamily="34" charset="0"/>
              <a:buChar char="•"/>
            </a:pPr>
            <a:r>
              <a:rPr lang="en-US" b="1" dirty="0"/>
              <a:t>Lack of Modern Features</a:t>
            </a:r>
            <a:r>
              <a:rPr lang="en-US" dirty="0"/>
              <a:t>: J2EE may lack some of the modern features and conveniences found in newer frameworks like Spring or Jakarta EE.</a:t>
            </a:r>
          </a:p>
          <a:p>
            <a:r>
              <a:rPr lang="en-US" b="1" dirty="0"/>
              <a:t>9. Security</a:t>
            </a:r>
          </a:p>
          <a:p>
            <a:pPr>
              <a:buFont typeface="Arial" panose="020B0604020202020204" pitchFamily="34" charset="0"/>
              <a:buChar char="•"/>
            </a:pPr>
            <a:r>
              <a:rPr lang="en-US" b="1" dirty="0"/>
              <a:t>Configuration Vulnerabilities</a:t>
            </a:r>
            <a:r>
              <a:rPr lang="en-US" dirty="0"/>
              <a:t>: Misconfiguration of security settings can lead to vulnerabilities.</a:t>
            </a:r>
          </a:p>
          <a:p>
            <a:pPr>
              <a:buFont typeface="Arial" panose="020B0604020202020204" pitchFamily="34" charset="0"/>
              <a:buChar char="•"/>
            </a:pPr>
            <a:r>
              <a:rPr lang="en-US" b="1" dirty="0"/>
              <a:t>Complex Security Models</a:t>
            </a:r>
            <a:r>
              <a:rPr lang="en-US" dirty="0"/>
              <a:t>: Implementing and managing complex security models can be difficult and prone to errors.</a:t>
            </a:r>
          </a:p>
          <a:p>
            <a:r>
              <a:rPr lang="en-US" b="1" dirty="0"/>
              <a:t>10. Integration Challenges</a:t>
            </a:r>
          </a:p>
          <a:p>
            <a:pPr>
              <a:buFont typeface="Arial" panose="020B0604020202020204" pitchFamily="34" charset="0"/>
              <a:buChar char="•"/>
            </a:pPr>
            <a:r>
              <a:rPr lang="en-US" b="1" dirty="0"/>
              <a:t>Interoperability</a:t>
            </a:r>
            <a:r>
              <a:rPr lang="en-US" dirty="0"/>
              <a:t>: Integrating J2EE applications with other systems, especially those using different technologies, can be challenging.</a:t>
            </a:r>
          </a:p>
          <a:p>
            <a:pPr>
              <a:buFont typeface="Arial" panose="020B0604020202020204" pitchFamily="34" charset="0"/>
              <a:buChar char="•"/>
            </a:pPr>
            <a:r>
              <a:rPr lang="en-US" b="1" dirty="0"/>
              <a:t>Middleware Complexity</a:t>
            </a:r>
            <a:r>
              <a:rPr lang="en-US" dirty="0"/>
              <a:t>: Using middleware for integrating different J2EE components or other systems can add to the complexity.</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4</a:t>
            </a:fld>
            <a:endParaRPr lang="en-US"/>
          </a:p>
        </p:txBody>
      </p:sp>
    </p:spTree>
    <p:extLst>
      <p:ext uri="{BB962C8B-B14F-4D97-AF65-F5344CB8AC3E}">
        <p14:creationId xmlns:p14="http://schemas.microsoft.com/office/powerpoint/2010/main" val="81013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CCFFCC"/>
                </a:highlight>
                <a:latin typeface="Segoe UI" panose="020B0502040204020203" pitchFamily="34" charset="0"/>
              </a:rPr>
              <a:t>Since Spring Boot has reduced the use of XML configurations, we don’t need to follow this step in Spring Boot Application. We can directly use annotations whenever it is required.</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37</a:t>
            </a:fld>
            <a:endParaRPr lang="en-US"/>
          </a:p>
        </p:txBody>
      </p:sp>
    </p:spTree>
    <p:extLst>
      <p:ext uri="{BB962C8B-B14F-4D97-AF65-F5344CB8AC3E}">
        <p14:creationId xmlns:p14="http://schemas.microsoft.com/office/powerpoint/2010/main" val="374834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https://www.youtube.com/watch?v=i0i5yntyZ5g</a:t>
            </a:r>
          </a:p>
        </p:txBody>
      </p:sp>
      <p:sp>
        <p:nvSpPr>
          <p:cNvPr id="4" name="Slide Number Placeholder 3"/>
          <p:cNvSpPr>
            <a:spLocks noGrp="1"/>
          </p:cNvSpPr>
          <p:nvPr>
            <p:ph type="sldNum" sz="quarter" idx="5"/>
          </p:nvPr>
        </p:nvSpPr>
        <p:spPr/>
        <p:txBody>
          <a:bodyPr/>
          <a:lstStyle/>
          <a:p>
            <a:fld id="{DF5F8F8F-E1F2-4338-A153-444052C86EA9}" type="slidenum">
              <a:rPr lang="en-US" smtClean="0"/>
              <a:t>40</a:t>
            </a:fld>
            <a:endParaRPr lang="en-US"/>
          </a:p>
        </p:txBody>
      </p:sp>
    </p:spTree>
    <p:extLst>
      <p:ext uri="{BB962C8B-B14F-4D97-AF65-F5344CB8AC3E}">
        <p14:creationId xmlns:p14="http://schemas.microsoft.com/office/powerpoint/2010/main" val="4718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42</a:t>
            </a:fld>
            <a:endParaRPr lang="en-US"/>
          </a:p>
        </p:txBody>
      </p:sp>
    </p:spTree>
    <p:extLst>
      <p:ext uri="{BB962C8B-B14F-4D97-AF65-F5344CB8AC3E}">
        <p14:creationId xmlns:p14="http://schemas.microsoft.com/office/powerpoint/2010/main" val="3657634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https://www.dineshonjava.com/understanding-bean-scopes/</a:t>
            </a:r>
          </a:p>
          <a:p>
            <a:endParaRPr lang="en-US" dirty="0"/>
          </a:p>
          <a:p>
            <a:r>
              <a:rPr lang="en-US" dirty="0"/>
              <a:t>https://learncodewithdurgesh.com/course/spring-framework-tutorial-learn-code-with-durgesh/221</a:t>
            </a:r>
          </a:p>
        </p:txBody>
      </p:sp>
      <p:sp>
        <p:nvSpPr>
          <p:cNvPr id="4" name="Slide Number Placeholder 3"/>
          <p:cNvSpPr>
            <a:spLocks noGrp="1"/>
          </p:cNvSpPr>
          <p:nvPr>
            <p:ph type="sldNum" sz="quarter" idx="5"/>
          </p:nvPr>
        </p:nvSpPr>
        <p:spPr/>
        <p:txBody>
          <a:bodyPr/>
          <a:lstStyle/>
          <a:p>
            <a:fld id="{DF5F8F8F-E1F2-4338-A153-444052C86EA9}" type="slidenum">
              <a:rPr lang="en-US" smtClean="0"/>
              <a:t>44</a:t>
            </a:fld>
            <a:endParaRPr lang="en-US"/>
          </a:p>
        </p:txBody>
      </p:sp>
    </p:spTree>
    <p:extLst>
      <p:ext uri="{BB962C8B-B14F-4D97-AF65-F5344CB8AC3E}">
        <p14:creationId xmlns:p14="http://schemas.microsoft.com/office/powerpoint/2010/main" val="115700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https://howtodoinjava.com/spring-core/spring-bean-life-cycle/</a:t>
            </a:r>
          </a:p>
          <a:p>
            <a:r>
              <a:rPr lang="en-US" dirty="0"/>
              <a:t>https://medium.com/@sendvjs/spring-bean-life-cycle-9363332c335e – All ways example</a:t>
            </a:r>
          </a:p>
        </p:txBody>
      </p:sp>
      <p:sp>
        <p:nvSpPr>
          <p:cNvPr id="4" name="Slide Number Placeholder 3"/>
          <p:cNvSpPr>
            <a:spLocks noGrp="1"/>
          </p:cNvSpPr>
          <p:nvPr>
            <p:ph type="sldNum" sz="quarter" idx="5"/>
          </p:nvPr>
        </p:nvSpPr>
        <p:spPr/>
        <p:txBody>
          <a:bodyPr/>
          <a:lstStyle/>
          <a:p>
            <a:fld id="{DF5F8F8F-E1F2-4338-A153-444052C86EA9}" type="slidenum">
              <a:rPr lang="en-US" smtClean="0"/>
              <a:t>45</a:t>
            </a:fld>
            <a:endParaRPr lang="en-US"/>
          </a:p>
        </p:txBody>
      </p:sp>
    </p:spTree>
    <p:extLst>
      <p:ext uri="{BB962C8B-B14F-4D97-AF65-F5344CB8AC3E}">
        <p14:creationId xmlns:p14="http://schemas.microsoft.com/office/powerpoint/2010/main" val="3771419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https://mkyong.com/spring/spring-bean-scopes-examples/</a:t>
            </a:r>
          </a:p>
        </p:txBody>
      </p:sp>
      <p:sp>
        <p:nvSpPr>
          <p:cNvPr id="4" name="Slide Number Placeholder 3"/>
          <p:cNvSpPr>
            <a:spLocks noGrp="1"/>
          </p:cNvSpPr>
          <p:nvPr>
            <p:ph type="sldNum" sz="quarter" idx="5"/>
          </p:nvPr>
        </p:nvSpPr>
        <p:spPr/>
        <p:txBody>
          <a:bodyPr/>
          <a:lstStyle/>
          <a:p>
            <a:fld id="{DF5F8F8F-E1F2-4338-A153-444052C86EA9}" type="slidenum">
              <a:rPr lang="en-US" smtClean="0"/>
              <a:t>46</a:t>
            </a:fld>
            <a:endParaRPr lang="en-US"/>
          </a:p>
        </p:txBody>
      </p:sp>
    </p:spTree>
    <p:extLst>
      <p:ext uri="{BB962C8B-B14F-4D97-AF65-F5344CB8AC3E}">
        <p14:creationId xmlns:p14="http://schemas.microsoft.com/office/powerpoint/2010/main" val="614102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https://javaconceptoftheday.com/spring-annotation-based-configuration/</a:t>
            </a:r>
          </a:p>
        </p:txBody>
      </p:sp>
      <p:sp>
        <p:nvSpPr>
          <p:cNvPr id="4" name="Slide Number Placeholder 3"/>
          <p:cNvSpPr>
            <a:spLocks noGrp="1"/>
          </p:cNvSpPr>
          <p:nvPr>
            <p:ph type="sldNum" sz="quarter" idx="5"/>
          </p:nvPr>
        </p:nvSpPr>
        <p:spPr/>
        <p:txBody>
          <a:bodyPr/>
          <a:lstStyle/>
          <a:p>
            <a:fld id="{DF5F8F8F-E1F2-4338-A153-444052C86EA9}" type="slidenum">
              <a:rPr lang="en-US" smtClean="0"/>
              <a:t>51</a:t>
            </a:fld>
            <a:endParaRPr lang="en-US"/>
          </a:p>
        </p:txBody>
      </p:sp>
    </p:spTree>
    <p:extLst>
      <p:ext uri="{BB962C8B-B14F-4D97-AF65-F5344CB8AC3E}">
        <p14:creationId xmlns:p14="http://schemas.microsoft.com/office/powerpoint/2010/main" val="520282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https://www.jbktutorials.com/spring-ioc/auto-wiring-in-spring-ioc.php#gsc.tab=0 </a:t>
            </a:r>
          </a:p>
        </p:txBody>
      </p:sp>
      <p:sp>
        <p:nvSpPr>
          <p:cNvPr id="4" name="Slide Number Placeholder 3"/>
          <p:cNvSpPr>
            <a:spLocks noGrp="1"/>
          </p:cNvSpPr>
          <p:nvPr>
            <p:ph type="sldNum" sz="quarter" idx="5"/>
          </p:nvPr>
        </p:nvSpPr>
        <p:spPr/>
        <p:txBody>
          <a:bodyPr/>
          <a:lstStyle/>
          <a:p>
            <a:fld id="{DF5F8F8F-E1F2-4338-A153-444052C86EA9}" type="slidenum">
              <a:rPr lang="en-US" smtClean="0"/>
              <a:t>52</a:t>
            </a:fld>
            <a:endParaRPr lang="en-US"/>
          </a:p>
        </p:txBody>
      </p:sp>
    </p:spTree>
    <p:extLst>
      <p:ext uri="{BB962C8B-B14F-4D97-AF65-F5344CB8AC3E}">
        <p14:creationId xmlns:p14="http://schemas.microsoft.com/office/powerpoint/2010/main" val="1385898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https://java2blog.com/autowired-annotation-in-spring/</a:t>
            </a:r>
          </a:p>
        </p:txBody>
      </p:sp>
      <p:sp>
        <p:nvSpPr>
          <p:cNvPr id="4" name="Slide Number Placeholder 3"/>
          <p:cNvSpPr>
            <a:spLocks noGrp="1"/>
          </p:cNvSpPr>
          <p:nvPr>
            <p:ph type="sldNum" sz="quarter" idx="5"/>
          </p:nvPr>
        </p:nvSpPr>
        <p:spPr/>
        <p:txBody>
          <a:bodyPr/>
          <a:lstStyle/>
          <a:p>
            <a:fld id="{DF5F8F8F-E1F2-4338-A153-444052C86EA9}" type="slidenum">
              <a:rPr lang="en-US" smtClean="0"/>
              <a:t>53</a:t>
            </a:fld>
            <a:endParaRPr lang="en-US"/>
          </a:p>
        </p:txBody>
      </p:sp>
    </p:spTree>
    <p:extLst>
      <p:ext uri="{BB962C8B-B14F-4D97-AF65-F5344CB8AC3E}">
        <p14:creationId xmlns:p14="http://schemas.microsoft.com/office/powerpoint/2010/main" val="3200557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https://learncodewithdurgesh.com/course/spring-framework-tutorial-learn-code-with-durgesh/233</a:t>
            </a:r>
          </a:p>
        </p:txBody>
      </p:sp>
      <p:sp>
        <p:nvSpPr>
          <p:cNvPr id="4" name="Slide Number Placeholder 3"/>
          <p:cNvSpPr>
            <a:spLocks noGrp="1"/>
          </p:cNvSpPr>
          <p:nvPr>
            <p:ph type="sldNum" sz="quarter" idx="5"/>
          </p:nvPr>
        </p:nvSpPr>
        <p:spPr/>
        <p:txBody>
          <a:bodyPr/>
          <a:lstStyle/>
          <a:p>
            <a:fld id="{DF5F8F8F-E1F2-4338-A153-444052C86EA9}" type="slidenum">
              <a:rPr lang="en-US" smtClean="0"/>
              <a:t>54</a:t>
            </a:fld>
            <a:endParaRPr lang="en-US"/>
          </a:p>
        </p:txBody>
      </p:sp>
    </p:spTree>
    <p:extLst>
      <p:ext uri="{BB962C8B-B14F-4D97-AF65-F5344CB8AC3E}">
        <p14:creationId xmlns:p14="http://schemas.microsoft.com/office/powerpoint/2010/main" val="91590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 https://tecnoesis.wordpress.com/tag/problems-with-j2ee/</a:t>
            </a:r>
          </a:p>
          <a:p>
            <a:endParaRPr lang="en-US" dirty="0"/>
          </a:p>
          <a:p>
            <a:r>
              <a:rPr lang="en-US" dirty="0"/>
              <a:t>Efficiency, Security, Expense, Support are main features of java Framework</a:t>
            </a:r>
          </a:p>
        </p:txBody>
      </p:sp>
      <p:sp>
        <p:nvSpPr>
          <p:cNvPr id="4" name="Slide Number Placeholder 3"/>
          <p:cNvSpPr>
            <a:spLocks noGrp="1"/>
          </p:cNvSpPr>
          <p:nvPr>
            <p:ph type="sldNum" sz="quarter" idx="5"/>
          </p:nvPr>
        </p:nvSpPr>
        <p:spPr/>
        <p:txBody>
          <a:bodyPr/>
          <a:lstStyle/>
          <a:p>
            <a:fld id="{DF5F8F8F-E1F2-4338-A153-444052C86EA9}" type="slidenum">
              <a:rPr lang="en-US" smtClean="0"/>
              <a:t>5</a:t>
            </a:fld>
            <a:endParaRPr lang="en-US"/>
          </a:p>
        </p:txBody>
      </p:sp>
    </p:spTree>
    <p:extLst>
      <p:ext uri="{BB962C8B-B14F-4D97-AF65-F5344CB8AC3E}">
        <p14:creationId xmlns:p14="http://schemas.microsoft.com/office/powerpoint/2010/main" val="9940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https://javaconceptoftheday.com/spring-autowired-annotation-with-example/</a:t>
            </a:r>
          </a:p>
          <a:p>
            <a:r>
              <a:rPr lang="en-US" dirty="0"/>
              <a:t>https://java2blog.com/spring-autowiring-byname/</a:t>
            </a:r>
          </a:p>
        </p:txBody>
      </p:sp>
      <p:sp>
        <p:nvSpPr>
          <p:cNvPr id="4" name="Slide Number Placeholder 3"/>
          <p:cNvSpPr>
            <a:spLocks noGrp="1"/>
          </p:cNvSpPr>
          <p:nvPr>
            <p:ph type="sldNum" sz="quarter" idx="5"/>
          </p:nvPr>
        </p:nvSpPr>
        <p:spPr/>
        <p:txBody>
          <a:bodyPr/>
          <a:lstStyle/>
          <a:p>
            <a:fld id="{DF5F8F8F-E1F2-4338-A153-444052C86EA9}" type="slidenum">
              <a:rPr lang="en-US" smtClean="0"/>
              <a:t>55</a:t>
            </a:fld>
            <a:endParaRPr lang="en-US"/>
          </a:p>
        </p:txBody>
      </p:sp>
    </p:spTree>
    <p:extLst>
      <p:ext uri="{BB962C8B-B14F-4D97-AF65-F5344CB8AC3E}">
        <p14:creationId xmlns:p14="http://schemas.microsoft.com/office/powerpoint/2010/main" val="5792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https://javaconceptoftheday.com/spring-java-code-based-configuration/</a:t>
            </a:r>
          </a:p>
        </p:txBody>
      </p:sp>
      <p:sp>
        <p:nvSpPr>
          <p:cNvPr id="4" name="Slide Number Placeholder 3"/>
          <p:cNvSpPr>
            <a:spLocks noGrp="1"/>
          </p:cNvSpPr>
          <p:nvPr>
            <p:ph type="sldNum" sz="quarter" idx="5"/>
          </p:nvPr>
        </p:nvSpPr>
        <p:spPr/>
        <p:txBody>
          <a:bodyPr/>
          <a:lstStyle/>
          <a:p>
            <a:fld id="{DF5F8F8F-E1F2-4338-A153-444052C86EA9}" type="slidenum">
              <a:rPr lang="en-US" smtClean="0"/>
              <a:t>59</a:t>
            </a:fld>
            <a:endParaRPr lang="en-US"/>
          </a:p>
        </p:txBody>
      </p:sp>
    </p:spTree>
    <p:extLst>
      <p:ext uri="{BB962C8B-B14F-4D97-AF65-F5344CB8AC3E}">
        <p14:creationId xmlns:p14="http://schemas.microsoft.com/office/powerpoint/2010/main" val="2474940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Standalone collection : - https://learncodewithdurgesh.com/course/spring-framework-tutorial-learn-code-with-durgesh/232</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60</a:t>
            </a:fld>
            <a:endParaRPr lang="en-US"/>
          </a:p>
        </p:txBody>
      </p:sp>
    </p:spTree>
    <p:extLst>
      <p:ext uri="{BB962C8B-B14F-4D97-AF65-F5344CB8AC3E}">
        <p14:creationId xmlns:p14="http://schemas.microsoft.com/office/powerpoint/2010/main" val="78230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https://www.youtube.com/watch?v=ff-mHzhWXBU</a:t>
            </a:r>
          </a:p>
        </p:txBody>
      </p:sp>
      <p:sp>
        <p:nvSpPr>
          <p:cNvPr id="4" name="Slide Number Placeholder 3"/>
          <p:cNvSpPr>
            <a:spLocks noGrp="1"/>
          </p:cNvSpPr>
          <p:nvPr>
            <p:ph type="sldNum" sz="quarter" idx="5"/>
          </p:nvPr>
        </p:nvSpPr>
        <p:spPr/>
        <p:txBody>
          <a:bodyPr/>
          <a:lstStyle/>
          <a:p>
            <a:fld id="{DF5F8F8F-E1F2-4338-A153-444052C86EA9}" type="slidenum">
              <a:rPr lang="en-US" smtClean="0"/>
              <a:t>61</a:t>
            </a:fld>
            <a:endParaRPr lang="en-US"/>
          </a:p>
        </p:txBody>
      </p:sp>
    </p:spTree>
    <p:extLst>
      <p:ext uri="{BB962C8B-B14F-4D97-AF65-F5344CB8AC3E}">
        <p14:creationId xmlns:p14="http://schemas.microsoft.com/office/powerpoint/2010/main" val="86043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7</a:t>
            </a:fld>
            <a:endParaRPr lang="en-US"/>
          </a:p>
        </p:txBody>
      </p:sp>
    </p:spTree>
    <p:extLst>
      <p:ext uri="{BB962C8B-B14F-4D97-AF65-F5344CB8AC3E}">
        <p14:creationId xmlns:p14="http://schemas.microsoft.com/office/powerpoint/2010/main" val="171894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https://www.youtube.com/watch?v=dXpqA73t3W8</a:t>
            </a:r>
          </a:p>
          <a:p>
            <a:endParaRPr lang="en-US" dirty="0"/>
          </a:p>
          <a:p>
            <a:r>
              <a:rPr lang="en-US" dirty="0"/>
              <a:t>It will show micro view to understand and be able to choose what we want to use further.</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8</a:t>
            </a:fld>
            <a:endParaRPr lang="en-US"/>
          </a:p>
        </p:txBody>
      </p:sp>
    </p:spTree>
    <p:extLst>
      <p:ext uri="{BB962C8B-B14F-4D97-AF65-F5344CB8AC3E}">
        <p14:creationId xmlns:p14="http://schemas.microsoft.com/office/powerpoint/2010/main" val="380110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https://fabiana2611.github.io/spring/springecosystem</a:t>
            </a:r>
          </a:p>
        </p:txBody>
      </p:sp>
      <p:sp>
        <p:nvSpPr>
          <p:cNvPr id="4" name="Slide Number Placeholder 3"/>
          <p:cNvSpPr>
            <a:spLocks noGrp="1"/>
          </p:cNvSpPr>
          <p:nvPr>
            <p:ph type="sldNum" sz="quarter" idx="5"/>
          </p:nvPr>
        </p:nvSpPr>
        <p:spPr/>
        <p:txBody>
          <a:bodyPr/>
          <a:lstStyle/>
          <a:p>
            <a:fld id="{DF5F8F8F-E1F2-4338-A153-444052C86EA9}" type="slidenum">
              <a:rPr lang="en-US" smtClean="0"/>
              <a:t>10</a:t>
            </a:fld>
            <a:endParaRPr lang="en-US"/>
          </a:p>
        </p:txBody>
      </p:sp>
    </p:spTree>
    <p:extLst>
      <p:ext uri="{BB962C8B-B14F-4D97-AF65-F5344CB8AC3E}">
        <p14:creationId xmlns:p14="http://schemas.microsoft.com/office/powerpoint/2010/main" val="1023445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444444"/>
                </a:solidFill>
                <a:effectLst/>
                <a:highlight>
                  <a:srgbClr val="FFFFFF"/>
                </a:highlight>
                <a:latin typeface="Georgia" panose="02040502050405020303" pitchFamily="18" charset="0"/>
              </a:rPr>
              <a:t>i</a:t>
            </a:r>
            <a:r>
              <a:rPr lang="en-US" b="0" i="0" dirty="0">
                <a:solidFill>
                  <a:srgbClr val="444444"/>
                </a:solidFill>
                <a:effectLst/>
                <a:highlight>
                  <a:srgbClr val="FFFFFF"/>
                </a:highlight>
                <a:latin typeface="Georgia" panose="02040502050405020303" pitchFamily="18" charset="0"/>
              </a:rPr>
              <a:t>. Use of POJO</a:t>
            </a:r>
          </a:p>
          <a:p>
            <a:pPr algn="l" fontAlgn="base"/>
            <a:r>
              <a:rPr lang="en-US" b="0" i="0" dirty="0">
                <a:solidFill>
                  <a:srgbClr val="444444"/>
                </a:solidFill>
                <a:effectLst/>
                <a:highlight>
                  <a:srgbClr val="FFFFFF"/>
                </a:highlight>
                <a:latin typeface="Georgia" panose="02040502050405020303" pitchFamily="18" charset="0"/>
              </a:rPr>
              <a:t>Spring Framework helps the developers to develop enterprise application. It uses POJO’s which is an abbreviation for </a:t>
            </a:r>
            <a:r>
              <a:rPr lang="en-US" b="1" i="1" u="sng" dirty="0">
                <a:solidFill>
                  <a:srgbClr val="65ABF6"/>
                </a:solidFill>
                <a:effectLst/>
                <a:highlight>
                  <a:srgbClr val="FFFFFF"/>
                </a:highlight>
                <a:latin typeface="inherit"/>
                <a:hlinkClick r:id="rId3"/>
              </a:rPr>
              <a:t>Plain Old Java Object</a:t>
            </a:r>
            <a:r>
              <a:rPr lang="en-US" b="0" i="0" dirty="0">
                <a:solidFill>
                  <a:srgbClr val="444444"/>
                </a:solidFill>
                <a:effectLst/>
                <a:highlight>
                  <a:srgbClr val="FFFFFF"/>
                </a:highlight>
                <a:latin typeface="Georgia" panose="02040502050405020303" pitchFamily="18" charset="0"/>
              </a:rPr>
              <a:t>. Using POJO for developing an application is that you don’t need an enterprise container like an application server. Also, it helps you get rid of conventional </a:t>
            </a:r>
            <a:r>
              <a:rPr lang="en-US" b="0" i="1" dirty="0">
                <a:solidFill>
                  <a:srgbClr val="444444"/>
                </a:solidFill>
                <a:effectLst/>
                <a:highlight>
                  <a:srgbClr val="FFFFFF"/>
                </a:highlight>
                <a:latin typeface="inherit"/>
              </a:rPr>
              <a:t>Enterprise Java Beans</a:t>
            </a:r>
            <a:r>
              <a:rPr lang="en-US" b="0" i="0" dirty="0">
                <a:solidFill>
                  <a:srgbClr val="444444"/>
                </a:solidFill>
                <a:effectLst/>
                <a:highlight>
                  <a:srgbClr val="FFFFFF"/>
                </a:highlight>
                <a:latin typeface="Georgia" panose="02040502050405020303" pitchFamily="18" charset="0"/>
              </a:rPr>
              <a:t> (EJB) by letting you can use a robust servlet container like Tomcat. This makes Spring Framework a lightweight </a:t>
            </a:r>
            <a:r>
              <a:rPr lang="en-US" b="0" i="0" u="none" strike="noStrike" dirty="0">
                <a:solidFill>
                  <a:srgbClr val="444444"/>
                </a:solidFill>
                <a:effectLst/>
                <a:highlight>
                  <a:srgbClr val="FFFFFF"/>
                </a:highlight>
                <a:latin typeface="Georgia" panose="02040502050405020303" pitchFamily="18" charset="0"/>
                <a:hlinkClick r:id="rId4"/>
              </a:rPr>
              <a:t> framework</a:t>
            </a:r>
            <a:r>
              <a:rPr lang="en-US" b="0" i="0" dirty="0">
                <a:solidFill>
                  <a:srgbClr val="444444"/>
                </a:solidFill>
                <a:effectLst/>
                <a:highlight>
                  <a:srgbClr val="FFFFFF"/>
                </a:highlight>
                <a:latin typeface="Georgia" panose="02040502050405020303" pitchFamily="18" charset="0"/>
              </a:rPr>
              <a:t>.</a:t>
            </a:r>
          </a:p>
          <a:p>
            <a:pPr algn="l" fontAlgn="base"/>
            <a:r>
              <a:rPr lang="en-US" b="0" i="0" dirty="0">
                <a:solidFill>
                  <a:srgbClr val="444444"/>
                </a:solidFill>
                <a:effectLst/>
                <a:highlight>
                  <a:srgbClr val="FFFFFF"/>
                </a:highlight>
                <a:latin typeface="Georgia" panose="02040502050405020303" pitchFamily="18" charset="0"/>
              </a:rPr>
              <a:t>ii. Flexibility for configuring Spring</a:t>
            </a:r>
          </a:p>
          <a:p>
            <a:pPr algn="l" fontAlgn="base"/>
            <a:r>
              <a:rPr lang="en-US" b="0" i="0" dirty="0">
                <a:solidFill>
                  <a:srgbClr val="444444"/>
                </a:solidFill>
                <a:effectLst/>
                <a:highlight>
                  <a:srgbClr val="FFFFFF"/>
                </a:highlight>
                <a:latin typeface="Georgia" panose="02040502050405020303" pitchFamily="18" charset="0"/>
              </a:rPr>
              <a:t>Spring supports the use of both XML configuration as well as</a:t>
            </a:r>
            <a:r>
              <a:rPr lang="en-US" b="1" i="0" u="sng" dirty="0">
                <a:solidFill>
                  <a:srgbClr val="65ABF6"/>
                </a:solidFill>
                <a:effectLst/>
                <a:highlight>
                  <a:srgbClr val="FFFFFF"/>
                </a:highlight>
                <a:latin typeface="inherit"/>
                <a:hlinkClick r:id="rId5"/>
              </a:rPr>
              <a:t> Java-based annotations</a:t>
            </a:r>
            <a:r>
              <a:rPr lang="en-US" b="0" i="0" u="sng" dirty="0">
                <a:solidFill>
                  <a:srgbClr val="65ABF6"/>
                </a:solidFill>
                <a:effectLst/>
                <a:highlight>
                  <a:srgbClr val="FFFFFF"/>
                </a:highlight>
                <a:latin typeface="Georgia" panose="02040502050405020303" pitchFamily="18" charset="0"/>
                <a:hlinkClick r:id="rId5"/>
              </a:rPr>
              <a:t> </a:t>
            </a:r>
            <a:r>
              <a:rPr lang="en-US" b="0" i="0" dirty="0">
                <a:solidFill>
                  <a:srgbClr val="444444"/>
                </a:solidFill>
                <a:effectLst/>
                <a:highlight>
                  <a:srgbClr val="FFFFFF"/>
                </a:highlight>
                <a:latin typeface="Georgia" panose="02040502050405020303" pitchFamily="18" charset="0"/>
              </a:rPr>
              <a:t>for configuring the </a:t>
            </a:r>
            <a:r>
              <a:rPr lang="en-US" b="0" i="0" u="none" strike="noStrike" dirty="0">
                <a:solidFill>
                  <a:srgbClr val="444444"/>
                </a:solidFill>
                <a:effectLst/>
                <a:highlight>
                  <a:srgbClr val="FFFFFF"/>
                </a:highlight>
                <a:latin typeface="Georgia" panose="02040502050405020303" pitchFamily="18" charset="0"/>
                <a:hlinkClick r:id="rId4"/>
              </a:rPr>
              <a:t> Spring</a:t>
            </a:r>
            <a:r>
              <a:rPr lang="en-US" b="0" i="0" dirty="0">
                <a:solidFill>
                  <a:srgbClr val="444444"/>
                </a:solidFill>
                <a:effectLst/>
                <a:highlight>
                  <a:srgbClr val="FFFFFF"/>
                </a:highlight>
                <a:latin typeface="Georgia" panose="02040502050405020303" pitchFamily="18" charset="0"/>
              </a:rPr>
              <a:t> Beans. Therefore, it provides the flexibility of using any of them for developing your enterprise application.</a:t>
            </a:r>
          </a:p>
          <a:p>
            <a:pPr algn="l" fontAlgn="base"/>
            <a:r>
              <a:rPr lang="en-US" b="0" i="0" dirty="0">
                <a:solidFill>
                  <a:srgbClr val="444444"/>
                </a:solidFill>
                <a:effectLst/>
                <a:highlight>
                  <a:srgbClr val="FFFFFF"/>
                </a:highlight>
                <a:latin typeface="Georgia" panose="02040502050405020303" pitchFamily="18" charset="0"/>
              </a:rPr>
              <a:t>iii. No Need Server</a:t>
            </a:r>
          </a:p>
          <a:p>
            <a:pPr algn="l" fontAlgn="base"/>
            <a:r>
              <a:rPr lang="en-US" b="0" i="0" dirty="0">
                <a:solidFill>
                  <a:srgbClr val="444444"/>
                </a:solidFill>
                <a:effectLst/>
                <a:highlight>
                  <a:srgbClr val="FFFFFF"/>
                </a:highlight>
                <a:latin typeface="Georgia" panose="02040502050405020303" pitchFamily="18" charset="0"/>
              </a:rPr>
              <a:t>As you know </a:t>
            </a:r>
            <a:r>
              <a:rPr lang="en-US" b="0" i="0" u="none" strike="noStrike" dirty="0">
                <a:solidFill>
                  <a:srgbClr val="444444"/>
                </a:solidFill>
                <a:effectLst/>
                <a:highlight>
                  <a:srgbClr val="FFFFFF"/>
                </a:highlight>
                <a:latin typeface="Georgia" panose="02040502050405020303" pitchFamily="18" charset="0"/>
                <a:hlinkClick r:id="rId4"/>
              </a:rPr>
              <a:t> Spring</a:t>
            </a:r>
            <a:r>
              <a:rPr lang="en-US" b="0" i="0" dirty="0">
                <a:solidFill>
                  <a:srgbClr val="444444"/>
                </a:solidFill>
                <a:effectLst/>
                <a:highlight>
                  <a:srgbClr val="FFFFFF"/>
                </a:highlight>
                <a:latin typeface="Georgia" panose="02040502050405020303" pitchFamily="18" charset="0"/>
              </a:rPr>
              <a:t> </a:t>
            </a:r>
            <a:r>
              <a:rPr lang="en-US" b="0" i="0" u="none" strike="noStrike" dirty="0">
                <a:solidFill>
                  <a:srgbClr val="444444"/>
                </a:solidFill>
                <a:effectLst/>
                <a:highlight>
                  <a:srgbClr val="FFFFFF"/>
                </a:highlight>
                <a:latin typeface="Georgia" panose="02040502050405020303" pitchFamily="18" charset="0"/>
                <a:hlinkClick r:id="rId4"/>
              </a:rPr>
              <a:t> framework</a:t>
            </a:r>
            <a:r>
              <a:rPr lang="en-US" b="0" i="0" dirty="0">
                <a:solidFill>
                  <a:srgbClr val="444444"/>
                </a:solidFill>
                <a:effectLst/>
                <a:highlight>
                  <a:srgbClr val="FFFFFF"/>
                </a:highlight>
                <a:latin typeface="Georgia" panose="02040502050405020303" pitchFamily="18" charset="0"/>
              </a:rPr>
              <a:t> provides a lightweight container. This can be activated without the use of the web server or application server.</a:t>
            </a:r>
          </a:p>
          <a:p>
            <a:pPr algn="ctr" fontAlgn="base"/>
            <a:r>
              <a:rPr lang="en-US" b="0" dirty="0">
                <a:effectLst/>
                <a:latin typeface="Arial" panose="020B0604020202020204" pitchFamily="34" charset="0"/>
              </a:rPr>
              <a:t>ad</a:t>
            </a:r>
          </a:p>
          <a:p>
            <a:pPr algn="l" fontAlgn="base"/>
            <a:r>
              <a:rPr lang="en-US" b="0" i="0" dirty="0">
                <a:solidFill>
                  <a:srgbClr val="444444"/>
                </a:solidFill>
                <a:effectLst/>
                <a:highlight>
                  <a:srgbClr val="FFFFFF"/>
                </a:highlight>
                <a:latin typeface="Georgia" panose="02040502050405020303" pitchFamily="18" charset="0"/>
              </a:rPr>
              <a:t>iv. Use of Spring AOP</a:t>
            </a:r>
          </a:p>
          <a:p>
            <a:pPr algn="l" fontAlgn="base"/>
            <a:r>
              <a:rPr lang="en-US" b="0" i="0" dirty="0">
                <a:solidFill>
                  <a:srgbClr val="444444"/>
                </a:solidFill>
                <a:effectLst/>
                <a:highlight>
                  <a:srgbClr val="FFFFFF"/>
                </a:highlight>
                <a:latin typeface="Georgia" panose="02040502050405020303" pitchFamily="18" charset="0"/>
              </a:rPr>
              <a:t>The Spring AOP module brings several benefits to the developer. It allows a developer to have different compilation unit or separate class loader. Along with that, it uses IoC for dependency injection which allows aspects to be configured normally.</a:t>
            </a:r>
            <a:br>
              <a:rPr lang="en-US" b="0" i="0" dirty="0">
                <a:solidFill>
                  <a:srgbClr val="444444"/>
                </a:solidFill>
                <a:effectLst/>
                <a:highlight>
                  <a:srgbClr val="FFFFFF"/>
                </a:highlight>
                <a:latin typeface="Georgia" panose="02040502050405020303" pitchFamily="18" charset="0"/>
              </a:rPr>
            </a:br>
            <a:r>
              <a:rPr lang="en-US" b="1" i="0" u="sng" dirty="0">
                <a:solidFill>
                  <a:srgbClr val="65ABF6"/>
                </a:solidFill>
                <a:effectLst/>
                <a:highlight>
                  <a:srgbClr val="FFFFFF"/>
                </a:highlight>
                <a:latin typeface="inherit"/>
                <a:hlinkClick r:id="rId6"/>
              </a:rPr>
              <a:t>Follow this link to know about Spring LoC Containers in detail.</a:t>
            </a:r>
            <a:endParaRPr lang="en-US" b="0" i="0" dirty="0">
              <a:solidFill>
                <a:srgbClr val="444444"/>
              </a:solidFill>
              <a:effectLst/>
              <a:highlight>
                <a:srgbClr val="FFFFFF"/>
              </a:highlight>
              <a:latin typeface="Georgia" panose="02040502050405020303" pitchFamily="18" charset="0"/>
            </a:endParaRPr>
          </a:p>
          <a:p>
            <a:pPr algn="l" fontAlgn="base"/>
            <a:r>
              <a:rPr lang="en-US" b="0" i="0" dirty="0">
                <a:solidFill>
                  <a:srgbClr val="444444"/>
                </a:solidFill>
                <a:effectLst/>
                <a:highlight>
                  <a:srgbClr val="FFFFFF"/>
                </a:highlight>
                <a:latin typeface="Georgia" panose="02040502050405020303" pitchFamily="18" charset="0"/>
              </a:rPr>
              <a:t>v. No Need to Reinvent</a:t>
            </a:r>
          </a:p>
          <a:p>
            <a:pPr algn="l" fontAlgn="base"/>
            <a:r>
              <a:rPr lang="en-US" b="0" i="0" dirty="0">
                <a:solidFill>
                  <a:srgbClr val="444444"/>
                </a:solidFill>
                <a:effectLst/>
                <a:highlight>
                  <a:srgbClr val="FFFFFF"/>
                </a:highlight>
                <a:latin typeface="Georgia" panose="02040502050405020303" pitchFamily="18" charset="0"/>
              </a:rPr>
              <a:t>One of the major benefits of </a:t>
            </a:r>
            <a:r>
              <a:rPr lang="en-US" b="0" i="0" u="none" strike="noStrike" dirty="0">
                <a:solidFill>
                  <a:srgbClr val="444444"/>
                </a:solidFill>
                <a:effectLst/>
                <a:highlight>
                  <a:srgbClr val="FFFFFF"/>
                </a:highlight>
                <a:latin typeface="Georgia" panose="02040502050405020303" pitchFamily="18" charset="0"/>
                <a:hlinkClick r:id="rId4"/>
              </a:rPr>
              <a:t> Spring Framework </a:t>
            </a:r>
            <a:r>
              <a:rPr lang="en-US" b="0" i="0" u="none" strike="noStrike" dirty="0" err="1">
                <a:solidFill>
                  <a:srgbClr val="444444"/>
                </a:solidFill>
                <a:effectLst/>
                <a:highlight>
                  <a:srgbClr val="FFFFFF"/>
                </a:highlight>
                <a:latin typeface="Georgia" panose="02040502050405020303" pitchFamily="18" charset="0"/>
                <a:hlinkClick r:id="rId4"/>
              </a:rPr>
              <a:t>Framework</a:t>
            </a:r>
            <a:r>
              <a:rPr lang="en-US" b="0" i="0" dirty="0">
                <a:solidFill>
                  <a:srgbClr val="444444"/>
                </a:solidFill>
                <a:effectLst/>
                <a:highlight>
                  <a:srgbClr val="FFFFFF"/>
                </a:highlight>
                <a:latin typeface="Georgia" panose="02040502050405020303" pitchFamily="18" charset="0"/>
              </a:rPr>
              <a:t> for development of enterprise application is that you can leverage from </a:t>
            </a:r>
            <a:r>
              <a:rPr lang="en-US" b="0" i="0" u="none" strike="noStrike" dirty="0">
                <a:solidFill>
                  <a:srgbClr val="444444"/>
                </a:solidFill>
                <a:effectLst/>
                <a:highlight>
                  <a:srgbClr val="FFFFFF"/>
                </a:highlight>
                <a:latin typeface="Georgia" panose="02040502050405020303" pitchFamily="18" charset="0"/>
                <a:hlinkClick r:id="rId4"/>
              </a:rPr>
              <a:t> Spring</a:t>
            </a:r>
            <a:r>
              <a:rPr lang="en-US" b="0" i="0" dirty="0">
                <a:solidFill>
                  <a:srgbClr val="444444"/>
                </a:solidFill>
                <a:effectLst/>
                <a:highlight>
                  <a:srgbClr val="FFFFFF"/>
                </a:highlight>
                <a:latin typeface="Georgia" panose="02040502050405020303" pitchFamily="18" charset="0"/>
              </a:rPr>
              <a:t>. Spring uses technologies such as JDK timers, ORM </a:t>
            </a:r>
            <a:r>
              <a:rPr lang="en-US" b="0" i="0" u="none" strike="noStrike" dirty="0">
                <a:solidFill>
                  <a:srgbClr val="444444"/>
                </a:solidFill>
                <a:effectLst/>
                <a:highlight>
                  <a:srgbClr val="FFFFFF"/>
                </a:highlight>
                <a:latin typeface="Georgia" panose="02040502050405020303" pitchFamily="18" charset="0"/>
                <a:hlinkClick r:id="rId4"/>
              </a:rPr>
              <a:t> frameworks</a:t>
            </a:r>
            <a:r>
              <a:rPr lang="en-US" b="0" i="0" dirty="0">
                <a:solidFill>
                  <a:srgbClr val="444444"/>
                </a:solidFill>
                <a:effectLst/>
                <a:highlight>
                  <a:srgbClr val="FFFFFF"/>
                </a:highlight>
                <a:latin typeface="Georgia" panose="02040502050405020303" pitchFamily="18" charset="0"/>
              </a:rPr>
              <a:t>, Java EE etc. So that developers need not have to learn all those technologies or </a:t>
            </a:r>
            <a:r>
              <a:rPr lang="en-US" b="0" i="0" u="none" strike="noStrike" dirty="0">
                <a:solidFill>
                  <a:srgbClr val="444444"/>
                </a:solidFill>
                <a:effectLst/>
                <a:highlight>
                  <a:srgbClr val="FFFFFF"/>
                </a:highlight>
                <a:latin typeface="Georgia" panose="02040502050405020303" pitchFamily="18" charset="0"/>
                <a:hlinkClick r:id="rId4"/>
              </a:rPr>
              <a:t> frameworks</a:t>
            </a:r>
            <a:r>
              <a:rPr lang="en-US" b="0" i="0" dirty="0">
                <a:solidFill>
                  <a:srgbClr val="444444"/>
                </a:solidFill>
                <a:effectLst/>
                <a:highlight>
                  <a:srgbClr val="FFFFFF"/>
                </a:highlight>
                <a:latin typeface="Georgia" panose="02040502050405020303" pitchFamily="18" charset="0"/>
              </a:rPr>
              <a:t> in order to develop applications.</a:t>
            </a:r>
          </a:p>
          <a:p>
            <a:pPr algn="l" fontAlgn="base"/>
            <a:r>
              <a:rPr lang="en-US" b="0" i="0" dirty="0">
                <a:solidFill>
                  <a:srgbClr val="444444"/>
                </a:solidFill>
                <a:effectLst/>
                <a:highlight>
                  <a:srgbClr val="FFFFFF"/>
                </a:highlight>
                <a:latin typeface="Georgia" panose="02040502050405020303" pitchFamily="18" charset="0"/>
              </a:rPr>
              <a:t>vi. Use of Modularity</a:t>
            </a:r>
          </a:p>
          <a:p>
            <a:pPr algn="l" fontAlgn="base"/>
            <a:r>
              <a:rPr lang="en-US" b="0" i="0" dirty="0">
                <a:solidFill>
                  <a:srgbClr val="444444"/>
                </a:solidFill>
                <a:effectLst/>
                <a:highlight>
                  <a:srgbClr val="FFFFFF"/>
                </a:highlight>
                <a:latin typeface="Georgia" panose="02040502050405020303" pitchFamily="18" charset="0"/>
              </a:rPr>
              <a:t>The Spring Framework provides modularity to the developers. It helps them to choose which packages or classes can be used or ignored. With tons of classes and packages, it comes as a boon to developers to identify and choose the packages or classes without any problems.</a:t>
            </a:r>
          </a:p>
          <a:p>
            <a:pPr algn="l" fontAlgn="base"/>
            <a:r>
              <a:rPr lang="en-US" b="0" i="0" dirty="0">
                <a:solidFill>
                  <a:srgbClr val="444444"/>
                </a:solidFill>
                <a:effectLst/>
                <a:highlight>
                  <a:srgbClr val="FFFFFF"/>
                </a:highlight>
                <a:latin typeface="Georgia" panose="02040502050405020303" pitchFamily="18" charset="0"/>
              </a:rPr>
              <a:t>vii. Ease of Testability</a:t>
            </a:r>
          </a:p>
          <a:p>
            <a:pPr algn="l" fontAlgn="base"/>
            <a:r>
              <a:rPr lang="en-US" b="0" i="0" dirty="0">
                <a:solidFill>
                  <a:srgbClr val="444444"/>
                </a:solidFill>
                <a:effectLst/>
                <a:highlight>
                  <a:srgbClr val="FFFFFF"/>
                </a:highlight>
                <a:latin typeface="Georgia" panose="02040502050405020303" pitchFamily="18" charset="0"/>
              </a:rPr>
              <a:t>One the feature of </a:t>
            </a:r>
            <a:r>
              <a:rPr lang="en-US" b="0" i="0" u="none" strike="noStrike" dirty="0">
                <a:solidFill>
                  <a:srgbClr val="444444"/>
                </a:solidFill>
                <a:effectLst/>
                <a:highlight>
                  <a:srgbClr val="FFFFFF"/>
                </a:highlight>
                <a:latin typeface="Georgia" panose="02040502050405020303" pitchFamily="18" charset="0"/>
                <a:hlinkClick r:id="rId4"/>
              </a:rPr>
              <a:t> Spring</a:t>
            </a:r>
            <a:r>
              <a:rPr lang="en-US" b="0" i="0" dirty="0">
                <a:solidFill>
                  <a:srgbClr val="444444"/>
                </a:solidFill>
                <a:effectLst/>
                <a:highlight>
                  <a:srgbClr val="FFFFFF"/>
                </a:highlight>
                <a:latin typeface="Georgia" panose="02040502050405020303" pitchFamily="18" charset="0"/>
              </a:rPr>
              <a:t> Dependency injection helps in gearing up testability. It simplifies the injection of test data with the use of JavaBean POJO.</a:t>
            </a:r>
          </a:p>
          <a:p>
            <a:pPr algn="l" fontAlgn="base"/>
            <a:r>
              <a:rPr lang="en-US" b="0" i="0" dirty="0">
                <a:solidFill>
                  <a:srgbClr val="444444"/>
                </a:solidFill>
                <a:effectLst/>
                <a:highlight>
                  <a:srgbClr val="FFFFFF"/>
                </a:highlight>
                <a:latin typeface="Georgia" panose="02040502050405020303" pitchFamily="18" charset="0"/>
              </a:rPr>
              <a:t>viii. The Consistency of Transaction Management</a:t>
            </a:r>
          </a:p>
          <a:p>
            <a:pPr algn="l" fontAlgn="base"/>
            <a:r>
              <a:rPr lang="en-US" b="0" i="0" u="none" strike="noStrike" dirty="0">
                <a:solidFill>
                  <a:srgbClr val="444444"/>
                </a:solidFill>
                <a:effectLst/>
                <a:highlight>
                  <a:srgbClr val="FFFFFF"/>
                </a:highlight>
                <a:latin typeface="Georgia" panose="02040502050405020303" pitchFamily="18" charset="0"/>
                <a:hlinkClick r:id="rId4"/>
              </a:rPr>
              <a:t> Spring Framework </a:t>
            </a:r>
            <a:r>
              <a:rPr lang="en-US" b="0" i="0" u="none" strike="noStrike" dirty="0" err="1">
                <a:solidFill>
                  <a:srgbClr val="444444"/>
                </a:solidFill>
                <a:effectLst/>
                <a:highlight>
                  <a:srgbClr val="FFFFFF"/>
                </a:highlight>
                <a:latin typeface="Georgia" panose="02040502050405020303" pitchFamily="18" charset="0"/>
                <a:hlinkClick r:id="rId4"/>
              </a:rPr>
              <a:t>Framework</a:t>
            </a:r>
            <a:r>
              <a:rPr lang="en-US" b="0" i="0" dirty="0">
                <a:solidFill>
                  <a:srgbClr val="444444"/>
                </a:solidFill>
                <a:effectLst/>
                <a:highlight>
                  <a:srgbClr val="FFFFFF"/>
                </a:highlight>
                <a:latin typeface="Georgia" panose="02040502050405020303" pitchFamily="18" charset="0"/>
              </a:rPr>
              <a:t> can easily scale up or down the local as well as global transactions using JTA. It is due to consistent transaction management interface.</a:t>
            </a:r>
            <a:br>
              <a:rPr lang="en-US" b="0" i="0" dirty="0">
                <a:solidFill>
                  <a:srgbClr val="444444"/>
                </a:solidFill>
                <a:effectLst/>
                <a:highlight>
                  <a:srgbClr val="FFFFFF"/>
                </a:highlight>
                <a:latin typeface="Georgia" panose="02040502050405020303" pitchFamily="18" charset="0"/>
              </a:rPr>
            </a:br>
            <a:r>
              <a:rPr lang="en-US" b="1" i="0" u="sng" dirty="0">
                <a:solidFill>
                  <a:srgbClr val="65ABF6"/>
                </a:solidFill>
                <a:effectLst/>
                <a:highlight>
                  <a:srgbClr val="FFFFFF"/>
                </a:highlight>
                <a:latin typeface="inherit"/>
                <a:hlinkClick r:id="rId7"/>
              </a:rPr>
              <a:t>Read More about Spring Transaction Management</a:t>
            </a:r>
            <a:endParaRPr lang="en-US" b="0" i="0" dirty="0">
              <a:solidFill>
                <a:srgbClr val="444444"/>
              </a:solidFill>
              <a:effectLst/>
              <a:highlight>
                <a:srgbClr val="FFFFFF"/>
              </a:highlight>
              <a:latin typeface="Georgia" panose="02040502050405020303" pitchFamily="18" charset="0"/>
            </a:endParaRPr>
          </a:p>
          <a:p>
            <a:pPr algn="l" fontAlgn="base"/>
            <a:r>
              <a:rPr lang="en-US" b="0" i="0" dirty="0">
                <a:solidFill>
                  <a:srgbClr val="444444"/>
                </a:solidFill>
                <a:effectLst/>
                <a:highlight>
                  <a:srgbClr val="FFFFFF"/>
                </a:highlight>
                <a:latin typeface="Georgia" panose="02040502050405020303" pitchFamily="18" charset="0"/>
              </a:rPr>
              <a:t>ix</a:t>
            </a:r>
            <a:r>
              <a:rPr lang="en-US" b="1" i="0" dirty="0">
                <a:solidFill>
                  <a:srgbClr val="444444"/>
                </a:solidFill>
                <a:effectLst/>
                <a:highlight>
                  <a:srgbClr val="FFFFFF"/>
                </a:highlight>
                <a:latin typeface="inherit"/>
              </a:rPr>
              <a:t>. Well- Designed Web Framework</a:t>
            </a:r>
            <a:endParaRPr lang="en-US" b="0" i="0" dirty="0">
              <a:solidFill>
                <a:srgbClr val="444444"/>
              </a:solidFill>
              <a:effectLst/>
              <a:highlight>
                <a:srgbClr val="FFFFFF"/>
              </a:highlight>
              <a:latin typeface="Georgia" panose="02040502050405020303" pitchFamily="18" charset="0"/>
            </a:endParaRPr>
          </a:p>
          <a:p>
            <a:pPr algn="l" fontAlgn="base"/>
            <a:r>
              <a:rPr lang="en-US" b="0" i="0" u="none" strike="noStrike" dirty="0">
                <a:solidFill>
                  <a:srgbClr val="444444"/>
                </a:solidFill>
                <a:effectLst/>
                <a:highlight>
                  <a:srgbClr val="FFFFFF"/>
                </a:highlight>
                <a:latin typeface="Georgia" panose="02040502050405020303" pitchFamily="18" charset="0"/>
                <a:hlinkClick r:id="rId4"/>
              </a:rPr>
              <a:t> Spring</a:t>
            </a:r>
            <a:r>
              <a:rPr lang="en-US" b="0" i="0" dirty="0">
                <a:solidFill>
                  <a:srgbClr val="444444"/>
                </a:solidFill>
                <a:effectLst/>
                <a:highlight>
                  <a:srgbClr val="FFFFFF"/>
                </a:highlight>
                <a:latin typeface="Georgia" panose="02040502050405020303" pitchFamily="18" charset="0"/>
              </a:rPr>
              <a:t> has well designed MVC </a:t>
            </a:r>
            <a:r>
              <a:rPr lang="en-US" b="0" i="0" u="none" strike="noStrike" dirty="0">
                <a:solidFill>
                  <a:srgbClr val="444444"/>
                </a:solidFill>
                <a:effectLst/>
                <a:highlight>
                  <a:srgbClr val="FFFFFF"/>
                </a:highlight>
                <a:latin typeface="Georgia" panose="02040502050405020303" pitchFamily="18" charset="0"/>
                <a:hlinkClick r:id="rId4"/>
              </a:rPr>
              <a:t> framework</a:t>
            </a:r>
            <a:r>
              <a:rPr lang="en-US" b="0" i="0" dirty="0">
                <a:solidFill>
                  <a:srgbClr val="444444"/>
                </a:solidFill>
                <a:effectLst/>
                <a:highlight>
                  <a:srgbClr val="FFFFFF"/>
                </a:highlight>
                <a:latin typeface="Georgia" panose="02040502050405020303" pitchFamily="18" charset="0"/>
              </a:rPr>
              <a:t> which provides a great alternative solution to a legacy web framework. You will learn about </a:t>
            </a:r>
            <a:r>
              <a:rPr lang="en-US" b="1" i="0" u="sng" dirty="0">
                <a:solidFill>
                  <a:srgbClr val="65ABF6"/>
                </a:solidFill>
                <a:effectLst/>
                <a:highlight>
                  <a:srgbClr val="FFFFFF"/>
                </a:highlight>
                <a:latin typeface="inherit"/>
                <a:hlinkClick r:id="rId8"/>
              </a:rPr>
              <a:t>Spring MVC Framework integration</a:t>
            </a:r>
            <a:r>
              <a:rPr lang="en-US" b="0" i="0" dirty="0">
                <a:solidFill>
                  <a:srgbClr val="444444"/>
                </a:solidFill>
                <a:effectLst/>
                <a:highlight>
                  <a:srgbClr val="FFFFFF"/>
                </a:highlight>
                <a:latin typeface="Georgia" panose="02040502050405020303" pitchFamily="18" charset="0"/>
              </a:rPr>
              <a:t> later in the coming articles.</a:t>
            </a:r>
          </a:p>
          <a:p>
            <a:pPr algn="l" fontAlgn="base"/>
            <a:r>
              <a:rPr lang="en-US" b="0" i="0" dirty="0">
                <a:solidFill>
                  <a:srgbClr val="444444"/>
                </a:solidFill>
                <a:effectLst/>
                <a:highlight>
                  <a:srgbClr val="FFFFFF"/>
                </a:highlight>
                <a:latin typeface="Georgia" panose="02040502050405020303" pitchFamily="18" charset="0"/>
              </a:rPr>
              <a:t>x. Inversion Control and API’s</a:t>
            </a:r>
          </a:p>
          <a:p>
            <a:pPr algn="l" fontAlgn="base"/>
            <a:r>
              <a:rPr lang="en-US" b="0" i="0" dirty="0">
                <a:solidFill>
                  <a:srgbClr val="444444"/>
                </a:solidFill>
                <a:effectLst/>
                <a:highlight>
                  <a:srgbClr val="FFFFFF"/>
                </a:highlight>
                <a:latin typeface="Georgia" panose="02040502050405020303" pitchFamily="18" charset="0"/>
              </a:rPr>
              <a:t>Spring Framework provides inversion control and APIs to translate exceptions thrown by JDBC, Hibernate into unchecked and consistent ones.</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11</a:t>
            </a:fld>
            <a:endParaRPr lang="en-US"/>
          </a:p>
        </p:txBody>
      </p:sp>
    </p:spTree>
    <p:extLst>
      <p:ext uri="{BB962C8B-B14F-4D97-AF65-F5344CB8AC3E}">
        <p14:creationId xmlns:p14="http://schemas.microsoft.com/office/powerpoint/2010/main" val="212504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C2F34"/>
                </a:solidFill>
                <a:effectLst/>
                <a:highlight>
                  <a:srgbClr val="FFFFFF"/>
                </a:highlight>
                <a:latin typeface="Tahoma" panose="020B0604030504040204" pitchFamily="34" charset="0"/>
              </a:rPr>
              <a:t>Core Container –</a:t>
            </a:r>
            <a:r>
              <a:rPr lang="en-US" b="0" i="0" dirty="0">
                <a:solidFill>
                  <a:srgbClr val="2C2F34"/>
                </a:solidFill>
                <a:effectLst/>
                <a:highlight>
                  <a:srgbClr val="FFFFFF"/>
                </a:highlight>
                <a:latin typeface="Tahoma" panose="020B0604030504040204" pitchFamily="34" charset="0"/>
              </a:rPr>
              <a:t> having the fundamental parts of the framework.</a:t>
            </a:r>
          </a:p>
          <a:p>
            <a:pPr algn="l">
              <a:buFont typeface="Arial" panose="020B0604020202020204" pitchFamily="34" charset="0"/>
              <a:buChar char="•"/>
            </a:pPr>
            <a:r>
              <a:rPr lang="en-US" b="1" i="0" dirty="0">
                <a:solidFill>
                  <a:srgbClr val="2C2F34"/>
                </a:solidFill>
                <a:effectLst/>
                <a:highlight>
                  <a:srgbClr val="FFFFFF"/>
                </a:highlight>
                <a:latin typeface="Tahoma" panose="020B0604030504040204" pitchFamily="34" charset="0"/>
              </a:rPr>
              <a:t>Data Access/Integration –</a:t>
            </a:r>
            <a:r>
              <a:rPr lang="en-US" b="0" i="0" dirty="0">
                <a:solidFill>
                  <a:srgbClr val="2C2F34"/>
                </a:solidFill>
                <a:effectLst/>
                <a:highlight>
                  <a:srgbClr val="FFFFFF"/>
                </a:highlight>
                <a:latin typeface="Tahoma" panose="020B0604030504040204" pitchFamily="34" charset="0"/>
              </a:rPr>
              <a:t> the layer to access databases and transaction modules.</a:t>
            </a:r>
          </a:p>
          <a:p>
            <a:pPr algn="l">
              <a:buFont typeface="Arial" panose="020B0604020202020204" pitchFamily="34" charset="0"/>
              <a:buChar char="•"/>
            </a:pPr>
            <a:r>
              <a:rPr lang="en-US" b="1" i="0" dirty="0">
                <a:solidFill>
                  <a:srgbClr val="2C2F34"/>
                </a:solidFill>
                <a:effectLst/>
                <a:highlight>
                  <a:srgbClr val="FFFFFF"/>
                </a:highlight>
                <a:latin typeface="Tahoma" panose="020B0604030504040204" pitchFamily="34" charset="0"/>
              </a:rPr>
              <a:t>Web –</a:t>
            </a:r>
            <a:r>
              <a:rPr lang="en-US" b="0" i="0" dirty="0">
                <a:solidFill>
                  <a:srgbClr val="2C2F34"/>
                </a:solidFill>
                <a:effectLst/>
                <a:highlight>
                  <a:srgbClr val="FFFFFF"/>
                </a:highlight>
                <a:latin typeface="Tahoma" panose="020B0604030504040204" pitchFamily="34" charset="0"/>
              </a:rPr>
              <a:t> responsible to deal with web-oriented integration such as HTTP connections, Model-View-Controller (MVC) structures and REST Web services.</a:t>
            </a:r>
          </a:p>
          <a:p>
            <a:pPr algn="l">
              <a:buFont typeface="Arial" panose="020B0604020202020204" pitchFamily="34" charset="0"/>
              <a:buChar char="•"/>
            </a:pPr>
            <a:r>
              <a:rPr lang="en-US" b="1" i="0" dirty="0">
                <a:solidFill>
                  <a:srgbClr val="2C2F34"/>
                </a:solidFill>
                <a:effectLst/>
                <a:highlight>
                  <a:srgbClr val="FFFFFF"/>
                </a:highlight>
                <a:latin typeface="Tahoma" panose="020B0604030504040204" pitchFamily="34" charset="0"/>
              </a:rPr>
              <a:t>Miscellaneous –</a:t>
            </a:r>
            <a:r>
              <a:rPr lang="en-US" b="0" i="0" dirty="0">
                <a:solidFill>
                  <a:srgbClr val="2C2F34"/>
                </a:solidFill>
                <a:effectLst/>
                <a:highlight>
                  <a:srgbClr val="FFFFFF"/>
                </a:highlight>
                <a:latin typeface="Tahoma" panose="020B0604030504040204" pitchFamily="34" charset="0"/>
              </a:rPr>
              <a:t> a few other modules but important to know about:</a:t>
            </a:r>
          </a:p>
          <a:p>
            <a:pPr marL="742950" lvl="1" indent="-285750" algn="l">
              <a:buFont typeface="Arial" panose="020B0604020202020204" pitchFamily="34" charset="0"/>
              <a:buChar char="•"/>
            </a:pPr>
            <a:r>
              <a:rPr lang="en-US" b="0" i="0" dirty="0">
                <a:solidFill>
                  <a:srgbClr val="2C2F34"/>
                </a:solidFill>
                <a:effectLst/>
                <a:highlight>
                  <a:srgbClr val="FFFFFF"/>
                </a:highlight>
                <a:latin typeface="Tahoma" panose="020B0604030504040204" pitchFamily="34" charset="0"/>
              </a:rPr>
              <a:t>AOP – Aspect-Oriented Programming</a:t>
            </a:r>
          </a:p>
          <a:p>
            <a:pPr marL="742950" lvl="1" indent="-285750" algn="l">
              <a:buFont typeface="Arial" panose="020B0604020202020204" pitchFamily="34" charset="0"/>
              <a:buChar char="•"/>
            </a:pPr>
            <a:r>
              <a:rPr lang="en-US" b="0" i="0" dirty="0">
                <a:solidFill>
                  <a:srgbClr val="2C2F34"/>
                </a:solidFill>
                <a:effectLst/>
                <a:highlight>
                  <a:srgbClr val="FFFFFF"/>
                </a:highlight>
                <a:latin typeface="Tahoma" panose="020B0604030504040204" pitchFamily="34" charset="0"/>
              </a:rPr>
              <a:t>Aspects</a:t>
            </a:r>
          </a:p>
          <a:p>
            <a:pPr marL="742950" lvl="1" indent="-285750" algn="l">
              <a:buFont typeface="Arial" panose="020B0604020202020204" pitchFamily="34" charset="0"/>
              <a:buChar char="•"/>
            </a:pPr>
            <a:r>
              <a:rPr lang="en-US" b="0" i="0" dirty="0">
                <a:solidFill>
                  <a:srgbClr val="2C2F34"/>
                </a:solidFill>
                <a:effectLst/>
                <a:highlight>
                  <a:srgbClr val="FFFFFF"/>
                </a:highlight>
                <a:latin typeface="Tahoma" panose="020B0604030504040204" pitchFamily="34" charset="0"/>
              </a:rPr>
              <a:t>Instrumentation</a:t>
            </a:r>
          </a:p>
          <a:p>
            <a:pPr marL="742950" lvl="1" indent="-285750" algn="l">
              <a:buFont typeface="Arial" panose="020B0604020202020204" pitchFamily="34" charset="0"/>
              <a:buChar char="•"/>
            </a:pPr>
            <a:r>
              <a:rPr lang="en-US" b="0" i="0" dirty="0">
                <a:solidFill>
                  <a:srgbClr val="2C2F34"/>
                </a:solidFill>
                <a:effectLst/>
                <a:highlight>
                  <a:srgbClr val="FFFFFF"/>
                </a:highlight>
                <a:latin typeface="Tahoma" panose="020B0604030504040204" pitchFamily="34" charset="0"/>
              </a:rPr>
              <a:t>Messaging</a:t>
            </a:r>
          </a:p>
          <a:p>
            <a:pPr marL="742950" lvl="1" indent="-285750" algn="l">
              <a:buFont typeface="Arial" panose="020B0604020202020204" pitchFamily="34" charset="0"/>
              <a:buChar char="•"/>
            </a:pPr>
            <a:r>
              <a:rPr lang="en-US" b="0" i="0" dirty="0">
                <a:solidFill>
                  <a:srgbClr val="2C2F34"/>
                </a:solidFill>
                <a:effectLst/>
                <a:highlight>
                  <a:srgbClr val="FFFFFF"/>
                </a:highlight>
                <a:latin typeface="Tahoma" panose="020B0604030504040204" pitchFamily="34" charset="0"/>
              </a:rPr>
              <a:t>Test</a:t>
            </a:r>
          </a:p>
          <a:p>
            <a:pPr algn="l"/>
            <a:r>
              <a:rPr lang="en-US" b="0" i="0" dirty="0">
                <a:solidFill>
                  <a:srgbClr val="2C2F34"/>
                </a:solidFill>
                <a:effectLst/>
                <a:highlight>
                  <a:srgbClr val="FFFFFF"/>
                </a:highlight>
                <a:latin typeface="Tahoma" panose="020B0604030504040204" pitchFamily="34" charset="0"/>
              </a:rPr>
              <a:t>In summary, Spring Framework has about 20 modules and sub-modules in his architecture.</a:t>
            </a:r>
          </a:p>
          <a:p>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12</a:t>
            </a:fld>
            <a:endParaRPr lang="en-US"/>
          </a:p>
        </p:txBody>
      </p:sp>
    </p:spTree>
    <p:extLst>
      <p:ext uri="{BB962C8B-B14F-4D97-AF65-F5344CB8AC3E}">
        <p14:creationId xmlns:p14="http://schemas.microsoft.com/office/powerpoint/2010/main" val="299683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arial" panose="020B0604020202020204" pitchFamily="34" charset="0"/>
              </a:rPr>
              <a:t>This core module is the fundamental module of the framework. This core module tells about how to configure spring beans, their dependencies in the XML file. This core module also provides a Spring Inversion of Control (IOC) container (Spring Container).</a:t>
            </a:r>
            <a:endParaRPr lang="en-US" dirty="0"/>
          </a:p>
        </p:txBody>
      </p:sp>
      <p:sp>
        <p:nvSpPr>
          <p:cNvPr id="4" name="Slide Number Placeholder 3"/>
          <p:cNvSpPr>
            <a:spLocks noGrp="1"/>
          </p:cNvSpPr>
          <p:nvPr>
            <p:ph type="sldNum" sz="quarter" idx="5"/>
          </p:nvPr>
        </p:nvSpPr>
        <p:spPr/>
        <p:txBody>
          <a:bodyPr/>
          <a:lstStyle/>
          <a:p>
            <a:fld id="{DF5F8F8F-E1F2-4338-A153-444052C86EA9}" type="slidenum">
              <a:rPr lang="en-US" smtClean="0"/>
              <a:t>13</a:t>
            </a:fld>
            <a:endParaRPr lang="en-US"/>
          </a:p>
        </p:txBody>
      </p:sp>
    </p:spTree>
    <p:extLst>
      <p:ext uri="{BB962C8B-B14F-4D97-AF65-F5344CB8AC3E}">
        <p14:creationId xmlns:p14="http://schemas.microsoft.com/office/powerpoint/2010/main" val="259046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E64A30-BF30-479F-873A-D524B293EF1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0BD50-1010-47AB-8666-7AC92ACBF198}" type="slidenum">
              <a:rPr lang="en-US" smtClean="0"/>
              <a:t>‹#›</a:t>
            </a:fld>
            <a:endParaRPr lang="en-US"/>
          </a:p>
        </p:txBody>
      </p:sp>
    </p:spTree>
    <p:extLst>
      <p:ext uri="{BB962C8B-B14F-4D97-AF65-F5344CB8AC3E}">
        <p14:creationId xmlns:p14="http://schemas.microsoft.com/office/powerpoint/2010/main" val="965378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40143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13694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176365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5168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62104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556549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22706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47336784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36AE-B17C-4C3D-976C-A1AE35F7BCE1}"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1197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836AE-B17C-4C3D-976C-A1AE35F7BCE1}"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242919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836AE-B17C-4C3D-976C-A1AE35F7BCE1}" type="datetimeFigureOut">
              <a:rPr lang="en-US" smtClean="0"/>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200366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836AE-B17C-4C3D-976C-A1AE35F7BCE1}" type="datetimeFigureOut">
              <a:rPr lang="en-US" smtClean="0"/>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9584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836AE-B17C-4C3D-976C-A1AE35F7BCE1}" type="datetimeFigureOut">
              <a:rPr lang="en-US" smtClean="0"/>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375088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3836AE-B17C-4C3D-976C-A1AE35F7BCE1}"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14909-2317-4D01-AABD-48D9C462F7F4}" type="slidenum">
              <a:rPr lang="en-US" smtClean="0"/>
              <a:t>‹#›</a:t>
            </a:fld>
            <a:endParaRPr lang="en-US"/>
          </a:p>
        </p:txBody>
      </p:sp>
    </p:spTree>
    <p:extLst>
      <p:ext uri="{BB962C8B-B14F-4D97-AF65-F5344CB8AC3E}">
        <p14:creationId xmlns:p14="http://schemas.microsoft.com/office/powerpoint/2010/main" val="282745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114909-2317-4D01-AABD-48D9C462F7F4}" type="slidenum">
              <a:rPr lang="en-US" smtClean="0"/>
              <a:t>‹#›</a:t>
            </a:fld>
            <a:endParaRPr lang="en-US"/>
          </a:p>
        </p:txBody>
      </p:sp>
      <p:sp>
        <p:nvSpPr>
          <p:cNvPr id="5" name="Date Placeholder 4"/>
          <p:cNvSpPr>
            <a:spLocks noGrp="1"/>
          </p:cNvSpPr>
          <p:nvPr>
            <p:ph type="dt" sz="half" idx="10"/>
          </p:nvPr>
        </p:nvSpPr>
        <p:spPr/>
        <p:txBody>
          <a:bodyPr/>
          <a:lstStyle/>
          <a:p>
            <a:fld id="{C83836AE-B17C-4C3D-976C-A1AE35F7BCE1}" type="datetimeFigureOut">
              <a:rPr lang="en-US" smtClean="0"/>
              <a:t>8/1/2024</a:t>
            </a:fld>
            <a:endParaRPr lang="en-US"/>
          </a:p>
        </p:txBody>
      </p:sp>
    </p:spTree>
    <p:extLst>
      <p:ext uri="{BB962C8B-B14F-4D97-AF65-F5344CB8AC3E}">
        <p14:creationId xmlns:p14="http://schemas.microsoft.com/office/powerpoint/2010/main" val="3873492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83836AE-B17C-4C3D-976C-A1AE35F7BCE1}" type="datetimeFigureOut">
              <a:rPr lang="en-US" smtClean="0"/>
              <a:t>8/1/2024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0114909-2317-4D01-AABD-48D9C462F7F4}" type="slidenum">
              <a:rPr lang="en-US" smtClean="0"/>
              <a:t>‹#›</a:t>
            </a:fld>
            <a:endParaRPr lang="en-US"/>
          </a:p>
        </p:txBody>
      </p:sp>
    </p:spTree>
    <p:extLst>
      <p:ext uri="{BB962C8B-B14F-4D97-AF65-F5344CB8AC3E}">
        <p14:creationId xmlns:p14="http://schemas.microsoft.com/office/powerpoint/2010/main" val="258892373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springframework.org/schema/contex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gitalocean.com/community/users/valu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F7C5-89FD-9E6A-40F4-5CA653BF70C6}"/>
              </a:ext>
            </a:extLst>
          </p:cNvPr>
          <p:cNvSpPr>
            <a:spLocks noGrp="1"/>
          </p:cNvSpPr>
          <p:nvPr>
            <p:ph type="ctrTitle"/>
          </p:nvPr>
        </p:nvSpPr>
        <p:spPr/>
        <p:txBody>
          <a:bodyPr/>
          <a:lstStyle/>
          <a:p>
            <a:r>
              <a:rPr lang="en-US" dirty="0"/>
              <a:t>Chapter 1 </a:t>
            </a:r>
          </a:p>
        </p:txBody>
      </p:sp>
      <p:sp>
        <p:nvSpPr>
          <p:cNvPr id="3" name="Subtitle 2">
            <a:extLst>
              <a:ext uri="{FF2B5EF4-FFF2-40B4-BE49-F238E27FC236}">
                <a16:creationId xmlns:a16="http://schemas.microsoft.com/office/drawing/2014/main" id="{1117B5F2-4A26-6F55-DAF0-E6A6D02141E1}"/>
              </a:ext>
            </a:extLst>
          </p:cNvPr>
          <p:cNvSpPr>
            <a:spLocks noGrp="1"/>
          </p:cNvSpPr>
          <p:nvPr>
            <p:ph type="subTitle" idx="1"/>
          </p:nvPr>
        </p:nvSpPr>
        <p:spPr/>
        <p:txBody>
          <a:bodyPr>
            <a:normAutofit/>
          </a:bodyPr>
          <a:lstStyle/>
          <a:p>
            <a:r>
              <a:rPr lang="en-US" sz="3200" dirty="0">
                <a:solidFill>
                  <a:srgbClr val="333399"/>
                </a:solidFill>
                <a:effectLst/>
                <a:latin typeface="Cambria" panose="02040503050406030204" pitchFamily="18" charset="0"/>
                <a:ea typeface="Calibri" panose="020F0502020204030204" pitchFamily="34" charset="0"/>
                <a:cs typeface="Times New Roman" panose="02020603050405020304" pitchFamily="18" charset="0"/>
              </a:rPr>
              <a:t>Introduction to Spring Framework</a:t>
            </a:r>
            <a:endParaRPr lang="en-US" sz="4000" dirty="0"/>
          </a:p>
        </p:txBody>
      </p:sp>
    </p:spTree>
    <p:extLst>
      <p:ext uri="{BB962C8B-B14F-4D97-AF65-F5344CB8AC3E}">
        <p14:creationId xmlns:p14="http://schemas.microsoft.com/office/powerpoint/2010/main" val="319159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A94F0-2006-1136-9DCF-980AE18064CE}"/>
              </a:ext>
            </a:extLst>
          </p:cNvPr>
          <p:cNvSpPr>
            <a:spLocks noGrp="1"/>
          </p:cNvSpPr>
          <p:nvPr>
            <p:ph idx="1"/>
          </p:nvPr>
        </p:nvSpPr>
        <p:spPr>
          <a:xfrm>
            <a:off x="677334" y="348342"/>
            <a:ext cx="10614780" cy="6509657"/>
          </a:xfrm>
        </p:spPr>
        <p:txBody>
          <a:bodyPr>
            <a:normAutofit/>
          </a:bodyPr>
          <a:lstStyle/>
          <a:p>
            <a:r>
              <a:rPr lang="en-US" sz="2800" i="0" dirty="0">
                <a:solidFill>
                  <a:srgbClr val="6B6B6B"/>
                </a:solidFill>
                <a:effectLst/>
                <a:highlight>
                  <a:srgbClr val="FFFFFF"/>
                </a:highlight>
              </a:rPr>
              <a:t>Data layer </a:t>
            </a:r>
          </a:p>
          <a:p>
            <a:pPr lvl="1"/>
            <a:r>
              <a:rPr lang="en-US" sz="2400" dirty="0">
                <a:solidFill>
                  <a:srgbClr val="6B6B6B"/>
                </a:solidFill>
                <a:highlight>
                  <a:srgbClr val="FFFFFF"/>
                </a:highlight>
              </a:rPr>
              <a:t>This layer is related to data handling and manipulation.</a:t>
            </a:r>
          </a:p>
          <a:p>
            <a:pPr lvl="1"/>
            <a:r>
              <a:rPr lang="en-US" sz="2400" dirty="0">
                <a:solidFill>
                  <a:srgbClr val="6B6B6B"/>
                </a:solidFill>
                <a:highlight>
                  <a:srgbClr val="FFFFFF"/>
                </a:highlight>
              </a:rPr>
              <a:t>LDAP : Used to guarantee the authorization</a:t>
            </a:r>
          </a:p>
          <a:p>
            <a:pPr lvl="1"/>
            <a:r>
              <a:rPr lang="en-US" sz="2400" dirty="0">
                <a:solidFill>
                  <a:srgbClr val="6B6B6B"/>
                </a:solidFill>
                <a:highlight>
                  <a:srgbClr val="FFFFFF"/>
                </a:highlight>
              </a:rPr>
              <a:t>Spring AMQP is related to the use of messages in the systems</a:t>
            </a:r>
          </a:p>
          <a:p>
            <a:pPr lvl="1"/>
            <a:r>
              <a:rPr lang="en-US" sz="2400" dirty="0">
                <a:solidFill>
                  <a:srgbClr val="6B6B6B"/>
                </a:solidFill>
                <a:highlight>
                  <a:srgbClr val="FFFFFF"/>
                </a:highlight>
              </a:rPr>
              <a:t>Spring Batch is used to makes the programmer's lives easier when they need to work with batch jobs.</a:t>
            </a:r>
          </a:p>
          <a:p>
            <a:pPr lvl="1"/>
            <a:r>
              <a:rPr lang="en-US" sz="2400" dirty="0">
                <a:solidFill>
                  <a:srgbClr val="6B6B6B"/>
                </a:solidFill>
                <a:highlight>
                  <a:srgbClr val="FFFFFF"/>
                </a:highlight>
              </a:rPr>
              <a:t>Spring Data : Reduce the code by repository and custom object-mapping abstractions and Dynamic Query</a:t>
            </a:r>
          </a:p>
          <a:p>
            <a:r>
              <a:rPr lang="en-US" sz="2400" dirty="0">
                <a:solidFill>
                  <a:srgbClr val="6B6B6B"/>
                </a:solidFill>
                <a:highlight>
                  <a:srgbClr val="FFFFFF"/>
                </a:highlight>
              </a:rPr>
              <a:t>Foundation Layer </a:t>
            </a:r>
          </a:p>
          <a:p>
            <a:pPr lvl="1"/>
            <a:r>
              <a:rPr lang="en-US" sz="2400" dirty="0">
                <a:solidFill>
                  <a:srgbClr val="6B6B6B"/>
                </a:solidFill>
                <a:highlight>
                  <a:srgbClr val="FFFFFF"/>
                </a:highlight>
              </a:rPr>
              <a:t>Spring Boot : Responsible for initial project configuration</a:t>
            </a:r>
          </a:p>
          <a:p>
            <a:pPr lvl="1"/>
            <a:r>
              <a:rPr lang="en-US" sz="2400" dirty="0">
                <a:solidFill>
                  <a:srgbClr val="6B6B6B"/>
                </a:solidFill>
                <a:highlight>
                  <a:srgbClr val="FFFFFF"/>
                </a:highlight>
              </a:rPr>
              <a:t>Spring XD: For Big Data application</a:t>
            </a:r>
          </a:p>
          <a:p>
            <a:r>
              <a:rPr lang="en-US" sz="2400" dirty="0">
                <a:solidFill>
                  <a:srgbClr val="6B6B6B"/>
                </a:solidFill>
                <a:highlight>
                  <a:srgbClr val="FFFFFF"/>
                </a:highlight>
              </a:rPr>
              <a:t>Spring has a big ecosystem that can help your application in several aspects. With a macro view, you can focus on your necessities. </a:t>
            </a:r>
          </a:p>
          <a:p>
            <a:endParaRPr lang="en-US" dirty="0"/>
          </a:p>
        </p:txBody>
      </p:sp>
    </p:spTree>
    <p:extLst>
      <p:ext uri="{BB962C8B-B14F-4D97-AF65-F5344CB8AC3E}">
        <p14:creationId xmlns:p14="http://schemas.microsoft.com/office/powerpoint/2010/main" val="385710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1AED-A940-9E10-FF29-4FA5F2846884}"/>
              </a:ext>
            </a:extLst>
          </p:cNvPr>
          <p:cNvSpPr>
            <a:spLocks noGrp="1"/>
          </p:cNvSpPr>
          <p:nvPr>
            <p:ph type="title"/>
          </p:nvPr>
        </p:nvSpPr>
        <p:spPr/>
        <p:txBody>
          <a:bodyPr/>
          <a:lstStyle/>
          <a:p>
            <a:r>
              <a:rPr lang="en-US" dirty="0"/>
              <a:t>Advantages of Spring</a:t>
            </a:r>
          </a:p>
        </p:txBody>
      </p:sp>
      <p:sp>
        <p:nvSpPr>
          <p:cNvPr id="5" name="Content Placeholder 4">
            <a:extLst>
              <a:ext uri="{FF2B5EF4-FFF2-40B4-BE49-F238E27FC236}">
                <a16:creationId xmlns:a16="http://schemas.microsoft.com/office/drawing/2014/main" id="{342EEAC3-FDFE-B6D3-795F-0EE2327B2226}"/>
              </a:ext>
            </a:extLst>
          </p:cNvPr>
          <p:cNvSpPr>
            <a:spLocks noGrp="1"/>
          </p:cNvSpPr>
          <p:nvPr>
            <p:ph idx="1"/>
          </p:nvPr>
        </p:nvSpPr>
        <p:spPr>
          <a:xfrm>
            <a:off x="677334" y="2160589"/>
            <a:ext cx="4765523" cy="3880773"/>
          </a:xfrm>
        </p:spPr>
        <p:txBody>
          <a:bodyPr/>
          <a:lstStyle/>
          <a:p>
            <a:endParaRPr lang="en-US" dirty="0"/>
          </a:p>
        </p:txBody>
      </p:sp>
      <p:pic>
        <p:nvPicPr>
          <p:cNvPr id="6" name="Picture 5">
            <a:extLst>
              <a:ext uri="{FF2B5EF4-FFF2-40B4-BE49-F238E27FC236}">
                <a16:creationId xmlns:a16="http://schemas.microsoft.com/office/drawing/2014/main" id="{A66D0B60-0228-7B1C-932B-31C394349B96}"/>
              </a:ext>
            </a:extLst>
          </p:cNvPr>
          <p:cNvPicPr>
            <a:picLocks noChangeAspect="1"/>
          </p:cNvPicPr>
          <p:nvPr/>
        </p:nvPicPr>
        <p:blipFill rotWithShape="1">
          <a:blip r:embed="rId3"/>
          <a:srcRect t="16211"/>
          <a:stretch/>
        </p:blipFill>
        <p:spPr>
          <a:xfrm>
            <a:off x="381000" y="1407886"/>
            <a:ext cx="11430000" cy="5011964"/>
          </a:xfrm>
          <a:prstGeom prst="rect">
            <a:avLst/>
          </a:prstGeom>
        </p:spPr>
      </p:pic>
    </p:spTree>
    <p:extLst>
      <p:ext uri="{BB962C8B-B14F-4D97-AF65-F5344CB8AC3E}">
        <p14:creationId xmlns:p14="http://schemas.microsoft.com/office/powerpoint/2010/main" val="100473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2FB5-55AD-22CC-A4D2-DFCEAA34F35D}"/>
              </a:ext>
            </a:extLst>
          </p:cNvPr>
          <p:cNvSpPr>
            <a:spLocks noGrp="1"/>
          </p:cNvSpPr>
          <p:nvPr>
            <p:ph type="title"/>
          </p:nvPr>
        </p:nvSpPr>
        <p:spPr>
          <a:xfrm>
            <a:off x="590248" y="108857"/>
            <a:ext cx="8596668" cy="1320800"/>
          </a:xfrm>
        </p:spPr>
        <p:txBody>
          <a:bodyPr/>
          <a:lstStyle/>
          <a:p>
            <a:r>
              <a:rPr lang="en-US" dirty="0"/>
              <a:t>Spring Modules / Architecture</a:t>
            </a:r>
          </a:p>
        </p:txBody>
      </p:sp>
      <p:pic>
        <p:nvPicPr>
          <p:cNvPr id="5" name="Picture 4">
            <a:extLst>
              <a:ext uri="{FF2B5EF4-FFF2-40B4-BE49-F238E27FC236}">
                <a16:creationId xmlns:a16="http://schemas.microsoft.com/office/drawing/2014/main" id="{A7CB30D2-D4D9-FD48-2ACC-ECB507212E42}"/>
              </a:ext>
            </a:extLst>
          </p:cNvPr>
          <p:cNvPicPr>
            <a:picLocks noChangeAspect="1"/>
          </p:cNvPicPr>
          <p:nvPr/>
        </p:nvPicPr>
        <p:blipFill rotWithShape="1">
          <a:blip r:embed="rId3"/>
          <a:srcRect t="3627" b="12818"/>
          <a:stretch/>
        </p:blipFill>
        <p:spPr>
          <a:xfrm>
            <a:off x="1139371" y="965199"/>
            <a:ext cx="9673772" cy="5642993"/>
          </a:xfrm>
          <a:prstGeom prst="rect">
            <a:avLst/>
          </a:prstGeom>
        </p:spPr>
      </p:pic>
    </p:spTree>
    <p:extLst>
      <p:ext uri="{BB962C8B-B14F-4D97-AF65-F5344CB8AC3E}">
        <p14:creationId xmlns:p14="http://schemas.microsoft.com/office/powerpoint/2010/main" val="1462181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8243-012E-FFFB-C4B0-C5176CF08959}"/>
              </a:ext>
            </a:extLst>
          </p:cNvPr>
          <p:cNvSpPr>
            <a:spLocks noGrp="1"/>
          </p:cNvSpPr>
          <p:nvPr>
            <p:ph type="title"/>
          </p:nvPr>
        </p:nvSpPr>
        <p:spPr/>
        <p:txBody>
          <a:bodyPr/>
          <a:lstStyle/>
          <a:p>
            <a:r>
              <a:rPr lang="en-US" dirty="0"/>
              <a:t>Core Container</a:t>
            </a:r>
          </a:p>
        </p:txBody>
      </p:sp>
      <p:sp>
        <p:nvSpPr>
          <p:cNvPr id="3" name="Content Placeholder 2">
            <a:extLst>
              <a:ext uri="{FF2B5EF4-FFF2-40B4-BE49-F238E27FC236}">
                <a16:creationId xmlns:a16="http://schemas.microsoft.com/office/drawing/2014/main" id="{4B50DA35-AB11-2482-0971-448B50E989AA}"/>
              </a:ext>
            </a:extLst>
          </p:cNvPr>
          <p:cNvSpPr>
            <a:spLocks noGrp="1"/>
          </p:cNvSpPr>
          <p:nvPr>
            <p:ph idx="1"/>
          </p:nvPr>
        </p:nvSpPr>
        <p:spPr>
          <a:xfrm>
            <a:off x="677334" y="1553029"/>
            <a:ext cx="10614780" cy="5413828"/>
          </a:xfrm>
        </p:spPr>
        <p:txBody>
          <a:bodyPr>
            <a:normAutofit fontScale="92500"/>
          </a:bodyPr>
          <a:lstStyle/>
          <a:p>
            <a:pPr algn="just"/>
            <a:r>
              <a:rPr lang="en-US" sz="2400" b="1" dirty="0"/>
              <a:t>Spring Core Module</a:t>
            </a:r>
            <a:r>
              <a:rPr lang="en-US" sz="2400" dirty="0"/>
              <a:t>: </a:t>
            </a:r>
          </a:p>
          <a:p>
            <a:pPr marL="914400" lvl="1" indent="-457200" algn="just"/>
            <a:r>
              <a:rPr lang="en-US" sz="2200" dirty="0"/>
              <a:t>Core module of the spring framework</a:t>
            </a:r>
          </a:p>
          <a:p>
            <a:pPr marL="914400" lvl="1" indent="-457200" algn="just"/>
            <a:r>
              <a:rPr lang="en-US" sz="2200" dirty="0"/>
              <a:t>Responsible for the implementation of features like IoC (inversion of control) and dependency injection with a singleton pattern.</a:t>
            </a:r>
          </a:p>
          <a:p>
            <a:pPr algn="just"/>
            <a:r>
              <a:rPr lang="en-US" sz="2400" b="1" dirty="0"/>
              <a:t>Spring Bean Module: </a:t>
            </a:r>
          </a:p>
          <a:p>
            <a:pPr lvl="1" algn="just"/>
            <a:r>
              <a:rPr lang="en-US" sz="2200" dirty="0"/>
              <a:t>Responsible for providing the implementation of the factory design pattern through the Bean factory.</a:t>
            </a:r>
          </a:p>
          <a:p>
            <a:pPr algn="just"/>
            <a:r>
              <a:rPr lang="en-US" sz="2400" b="1" dirty="0"/>
              <a:t>Spring Context:</a:t>
            </a:r>
            <a:r>
              <a:rPr lang="en-US" sz="2400" dirty="0"/>
              <a:t> </a:t>
            </a:r>
          </a:p>
          <a:p>
            <a:pPr lvl="1" algn="just"/>
            <a:r>
              <a:rPr lang="en-US" sz="2200" dirty="0"/>
              <a:t>This module is a medium for accessing any object defined and configured. This module has been built on the base provided by the core module and Bean module.</a:t>
            </a:r>
          </a:p>
          <a:p>
            <a:pPr algn="just"/>
            <a:r>
              <a:rPr lang="en-US" sz="2400" b="1" dirty="0"/>
              <a:t>Spring Expression Language (</a:t>
            </a:r>
            <a:r>
              <a:rPr lang="en-US" sz="2400" b="1" dirty="0" err="1"/>
              <a:t>SpEL</a:t>
            </a:r>
            <a:r>
              <a:rPr lang="en-US" sz="2400" b="1" dirty="0"/>
              <a:t>): </a:t>
            </a:r>
          </a:p>
          <a:p>
            <a:pPr lvl="1" algn="just"/>
            <a:r>
              <a:rPr lang="en-US" sz="2200" dirty="0"/>
              <a:t>The </a:t>
            </a:r>
            <a:r>
              <a:rPr lang="en-US" sz="2200" dirty="0" err="1"/>
              <a:t>SpEL</a:t>
            </a:r>
            <a:r>
              <a:rPr lang="en-US" sz="2200" dirty="0"/>
              <a:t> module is an extension for expressing language support by Java Server pages.</a:t>
            </a:r>
          </a:p>
        </p:txBody>
      </p:sp>
      <p:pic>
        <p:nvPicPr>
          <p:cNvPr id="5" name="Picture 4">
            <a:extLst>
              <a:ext uri="{FF2B5EF4-FFF2-40B4-BE49-F238E27FC236}">
                <a16:creationId xmlns:a16="http://schemas.microsoft.com/office/drawing/2014/main" id="{46630B62-EDE4-E9D7-B0E3-C298121DC62F}"/>
              </a:ext>
            </a:extLst>
          </p:cNvPr>
          <p:cNvPicPr>
            <a:picLocks noChangeAspect="1"/>
          </p:cNvPicPr>
          <p:nvPr/>
        </p:nvPicPr>
        <p:blipFill>
          <a:blip r:embed="rId3"/>
          <a:stretch>
            <a:fillRect/>
          </a:stretch>
        </p:blipFill>
        <p:spPr>
          <a:xfrm>
            <a:off x="4975668" y="237086"/>
            <a:ext cx="7126740" cy="1159103"/>
          </a:xfrm>
          <a:prstGeom prst="rect">
            <a:avLst/>
          </a:prstGeom>
        </p:spPr>
      </p:pic>
    </p:spTree>
    <p:extLst>
      <p:ext uri="{BB962C8B-B14F-4D97-AF65-F5344CB8AC3E}">
        <p14:creationId xmlns:p14="http://schemas.microsoft.com/office/powerpoint/2010/main" val="207010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17E5-95A2-5D61-BAAE-9A7460B122DE}"/>
              </a:ext>
            </a:extLst>
          </p:cNvPr>
          <p:cNvSpPr>
            <a:spLocks noGrp="1"/>
          </p:cNvSpPr>
          <p:nvPr>
            <p:ph type="title"/>
          </p:nvPr>
        </p:nvSpPr>
        <p:spPr/>
        <p:txBody>
          <a:bodyPr/>
          <a:lstStyle/>
          <a:p>
            <a:r>
              <a:rPr lang="en-US" dirty="0"/>
              <a:t>Data Access/Integration</a:t>
            </a:r>
          </a:p>
        </p:txBody>
      </p:sp>
      <p:sp>
        <p:nvSpPr>
          <p:cNvPr id="3" name="Content Placeholder 2">
            <a:extLst>
              <a:ext uri="{FF2B5EF4-FFF2-40B4-BE49-F238E27FC236}">
                <a16:creationId xmlns:a16="http://schemas.microsoft.com/office/drawing/2014/main" id="{7AF495EE-70C5-9F3B-2570-834CB48DE6AF}"/>
              </a:ext>
            </a:extLst>
          </p:cNvPr>
          <p:cNvSpPr>
            <a:spLocks noGrp="1"/>
          </p:cNvSpPr>
          <p:nvPr>
            <p:ph idx="1"/>
          </p:nvPr>
        </p:nvSpPr>
        <p:spPr>
          <a:xfrm>
            <a:off x="677333" y="2045494"/>
            <a:ext cx="10847010" cy="4615657"/>
          </a:xfrm>
        </p:spPr>
        <p:txBody>
          <a:bodyPr>
            <a:normAutofit lnSpcReduction="10000"/>
          </a:bodyPr>
          <a:lstStyle/>
          <a:p>
            <a:pPr algn="just"/>
            <a:r>
              <a:rPr lang="en-US" sz="2400" b="1" dirty="0"/>
              <a:t>JDBC</a:t>
            </a:r>
            <a:r>
              <a:rPr lang="en-US" sz="2400" dirty="0"/>
              <a:t>: Provides a JDBC-abstraction layer that removes the need for tedious JDBC related coding.</a:t>
            </a:r>
          </a:p>
          <a:p>
            <a:pPr algn="just"/>
            <a:r>
              <a:rPr lang="en-US" sz="2400" b="1" dirty="0"/>
              <a:t>ORM</a:t>
            </a:r>
            <a:r>
              <a:rPr lang="en-US" sz="2400" dirty="0"/>
              <a:t>: Provides integration layers for popular object-relational mapping APIs, including JPA, JDO, Hibernate.</a:t>
            </a:r>
          </a:p>
          <a:p>
            <a:pPr algn="just"/>
            <a:r>
              <a:rPr lang="en-US" sz="2400" b="1" dirty="0"/>
              <a:t>OXM</a:t>
            </a:r>
            <a:r>
              <a:rPr lang="en-US" sz="2400" dirty="0"/>
              <a:t>: Provides an abstraction layer that supports Object/XML mapping implementations for JAXB, Castor, </a:t>
            </a:r>
            <a:r>
              <a:rPr lang="en-US" sz="2400" dirty="0" err="1"/>
              <a:t>XMLBeans</a:t>
            </a:r>
            <a:r>
              <a:rPr lang="en-US" sz="2400" dirty="0"/>
              <a:t>, </a:t>
            </a:r>
            <a:r>
              <a:rPr lang="en-US" sz="2400" dirty="0" err="1"/>
              <a:t>JiBX</a:t>
            </a:r>
            <a:r>
              <a:rPr lang="en-US" sz="2400" dirty="0"/>
              <a:t> and </a:t>
            </a:r>
            <a:r>
              <a:rPr lang="en-US" sz="2400" dirty="0" err="1"/>
              <a:t>XStream</a:t>
            </a:r>
            <a:r>
              <a:rPr lang="en-US" sz="2400" dirty="0"/>
              <a:t>.(Other Framework)</a:t>
            </a:r>
          </a:p>
          <a:p>
            <a:pPr algn="just"/>
            <a:r>
              <a:rPr lang="en-US" sz="2400" b="1" dirty="0"/>
              <a:t>JMS</a:t>
            </a:r>
            <a:r>
              <a:rPr lang="en-US" sz="2400" dirty="0"/>
              <a:t>: Contains features for producing and consuming messages.</a:t>
            </a:r>
          </a:p>
          <a:p>
            <a:pPr algn="just"/>
            <a:r>
              <a:rPr lang="en-US" sz="2400" b="1" dirty="0"/>
              <a:t>Transaction</a:t>
            </a:r>
            <a:r>
              <a:rPr lang="en-US" sz="2400" dirty="0"/>
              <a:t>: This module supports programmatic and declarative transaction management for classes that implement special interfaces and for all your POJOs.</a:t>
            </a:r>
          </a:p>
        </p:txBody>
      </p:sp>
      <p:pic>
        <p:nvPicPr>
          <p:cNvPr id="5" name="Picture 4">
            <a:extLst>
              <a:ext uri="{FF2B5EF4-FFF2-40B4-BE49-F238E27FC236}">
                <a16:creationId xmlns:a16="http://schemas.microsoft.com/office/drawing/2014/main" id="{3C2B0135-AFDC-25A0-A22D-E5A2F24FDDB9}"/>
              </a:ext>
            </a:extLst>
          </p:cNvPr>
          <p:cNvPicPr>
            <a:picLocks noChangeAspect="1"/>
          </p:cNvPicPr>
          <p:nvPr/>
        </p:nvPicPr>
        <p:blipFill>
          <a:blip r:embed="rId3"/>
          <a:stretch>
            <a:fillRect/>
          </a:stretch>
        </p:blipFill>
        <p:spPr>
          <a:xfrm>
            <a:off x="7605486" y="81755"/>
            <a:ext cx="4417180" cy="1963739"/>
          </a:xfrm>
          <a:prstGeom prst="rect">
            <a:avLst/>
          </a:prstGeom>
        </p:spPr>
      </p:pic>
    </p:spTree>
    <p:extLst>
      <p:ext uri="{BB962C8B-B14F-4D97-AF65-F5344CB8AC3E}">
        <p14:creationId xmlns:p14="http://schemas.microsoft.com/office/powerpoint/2010/main" val="3208657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8F37-D69A-58FA-0256-CF0422B3C845}"/>
              </a:ext>
            </a:extLst>
          </p:cNvPr>
          <p:cNvSpPr>
            <a:spLocks noGrp="1"/>
          </p:cNvSpPr>
          <p:nvPr>
            <p:ph type="title"/>
          </p:nvPr>
        </p:nvSpPr>
        <p:spPr/>
        <p:txBody>
          <a:bodyPr/>
          <a:lstStyle/>
          <a:p>
            <a:r>
              <a:rPr lang="en-US" dirty="0"/>
              <a:t>Web and Remote Module</a:t>
            </a:r>
          </a:p>
        </p:txBody>
      </p:sp>
      <p:sp>
        <p:nvSpPr>
          <p:cNvPr id="3" name="Content Placeholder 2">
            <a:extLst>
              <a:ext uri="{FF2B5EF4-FFF2-40B4-BE49-F238E27FC236}">
                <a16:creationId xmlns:a16="http://schemas.microsoft.com/office/drawing/2014/main" id="{D523ED65-2B18-1EC6-E084-B9D8B3D1C1AB}"/>
              </a:ext>
            </a:extLst>
          </p:cNvPr>
          <p:cNvSpPr>
            <a:spLocks noGrp="1"/>
          </p:cNvSpPr>
          <p:nvPr>
            <p:ph idx="1"/>
          </p:nvPr>
        </p:nvSpPr>
        <p:spPr>
          <a:xfrm>
            <a:off x="406400" y="1930400"/>
            <a:ext cx="11074400" cy="4740275"/>
          </a:xfrm>
        </p:spPr>
        <p:txBody>
          <a:bodyPr/>
          <a:lstStyle/>
          <a:p>
            <a:pPr algn="just"/>
            <a:r>
              <a:rPr lang="en-US" sz="2400" b="1" dirty="0"/>
              <a:t>Web :</a:t>
            </a:r>
          </a:p>
          <a:p>
            <a:pPr lvl="1" algn="just"/>
            <a:r>
              <a:rPr lang="en-US" sz="1800" dirty="0"/>
              <a:t>This module provides basic web oriented features like file uploading functionality, web oriented application environment and initialization of IoC and servlet containers.</a:t>
            </a:r>
          </a:p>
          <a:p>
            <a:pPr algn="just"/>
            <a:r>
              <a:rPr lang="en-US" sz="2400" b="1" dirty="0"/>
              <a:t>Web-Servlet :</a:t>
            </a:r>
          </a:p>
          <a:p>
            <a:pPr lvl="1" algn="just"/>
            <a:r>
              <a:rPr lang="en-US" sz="1800" dirty="0"/>
              <a:t>This module provides Model-View-Controller (MVC) implementation for web applications.</a:t>
            </a:r>
            <a:endParaRPr lang="en-US" sz="2200" dirty="0"/>
          </a:p>
          <a:p>
            <a:pPr algn="just"/>
            <a:r>
              <a:rPr lang="en-US" sz="2400" b="1" dirty="0"/>
              <a:t>Web-Portlet :</a:t>
            </a:r>
          </a:p>
          <a:p>
            <a:pPr lvl="1" algn="just"/>
            <a:r>
              <a:rPr lang="en-US" sz="2000" dirty="0"/>
              <a:t>This module provides MVC implementation to be used in portlet environment.</a:t>
            </a:r>
          </a:p>
          <a:p>
            <a:endParaRPr lang="en-US" dirty="0"/>
          </a:p>
        </p:txBody>
      </p:sp>
      <p:pic>
        <p:nvPicPr>
          <p:cNvPr id="5" name="Picture 4">
            <a:extLst>
              <a:ext uri="{FF2B5EF4-FFF2-40B4-BE49-F238E27FC236}">
                <a16:creationId xmlns:a16="http://schemas.microsoft.com/office/drawing/2014/main" id="{D2A15DD6-74B3-2C1F-14C3-418A7DD05F51}"/>
              </a:ext>
            </a:extLst>
          </p:cNvPr>
          <p:cNvPicPr>
            <a:picLocks noChangeAspect="1"/>
          </p:cNvPicPr>
          <p:nvPr/>
        </p:nvPicPr>
        <p:blipFill>
          <a:blip r:embed="rId3"/>
          <a:stretch>
            <a:fillRect/>
          </a:stretch>
        </p:blipFill>
        <p:spPr>
          <a:xfrm>
            <a:off x="6945312" y="187325"/>
            <a:ext cx="4680631" cy="1743075"/>
          </a:xfrm>
          <a:prstGeom prst="rect">
            <a:avLst/>
          </a:prstGeom>
        </p:spPr>
      </p:pic>
    </p:spTree>
    <p:extLst>
      <p:ext uri="{BB962C8B-B14F-4D97-AF65-F5344CB8AC3E}">
        <p14:creationId xmlns:p14="http://schemas.microsoft.com/office/powerpoint/2010/main" val="412927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135C-8768-2843-9AC9-D2160718D0C4}"/>
              </a:ext>
            </a:extLst>
          </p:cNvPr>
          <p:cNvSpPr>
            <a:spLocks noGrp="1"/>
          </p:cNvSpPr>
          <p:nvPr>
            <p:ph type="title"/>
          </p:nvPr>
        </p:nvSpPr>
        <p:spPr/>
        <p:txBody>
          <a:bodyPr/>
          <a:lstStyle/>
          <a:p>
            <a:r>
              <a:rPr lang="en-US" dirty="0"/>
              <a:t>Miscellaneous</a:t>
            </a:r>
            <a:br>
              <a:rPr lang="en-US" dirty="0"/>
            </a:br>
            <a:endParaRPr lang="en-US" dirty="0"/>
          </a:p>
        </p:txBody>
      </p:sp>
      <p:sp>
        <p:nvSpPr>
          <p:cNvPr id="3" name="Content Placeholder 2">
            <a:extLst>
              <a:ext uri="{FF2B5EF4-FFF2-40B4-BE49-F238E27FC236}">
                <a16:creationId xmlns:a16="http://schemas.microsoft.com/office/drawing/2014/main" id="{2195077C-F9E6-E970-ADE8-05F4098CCA82}"/>
              </a:ext>
            </a:extLst>
          </p:cNvPr>
          <p:cNvSpPr>
            <a:spLocks noGrp="1"/>
          </p:cNvSpPr>
          <p:nvPr>
            <p:ph idx="1"/>
          </p:nvPr>
        </p:nvSpPr>
        <p:spPr>
          <a:xfrm>
            <a:off x="677333" y="1557076"/>
            <a:ext cx="11064724" cy="5148524"/>
          </a:xfrm>
        </p:spPr>
        <p:txBody>
          <a:bodyPr>
            <a:normAutofit fontScale="92500" lnSpcReduction="20000"/>
          </a:bodyPr>
          <a:lstStyle/>
          <a:p>
            <a:pPr algn="just"/>
            <a:r>
              <a:rPr lang="en-US" sz="2400" dirty="0"/>
              <a:t>AOP: </a:t>
            </a:r>
          </a:p>
          <a:p>
            <a:pPr lvl="1" algn="just"/>
            <a:r>
              <a:rPr lang="en-US" sz="2400" dirty="0"/>
              <a:t>Provides an aspect-oriented programming implementation allowing you to define method-interceptors and pointcuts to cleanly decouple code that implements functionality that should be separated.</a:t>
            </a:r>
          </a:p>
          <a:p>
            <a:pPr algn="just"/>
            <a:r>
              <a:rPr lang="en-US" sz="2400" dirty="0"/>
              <a:t>Aspect :</a:t>
            </a:r>
          </a:p>
          <a:p>
            <a:pPr lvl="1" algn="just"/>
            <a:r>
              <a:rPr lang="en-US" sz="2400" dirty="0"/>
              <a:t>Provides integration with AspectJ, which is again a powerful and mature AOP framework.</a:t>
            </a:r>
          </a:p>
          <a:p>
            <a:pPr algn="just"/>
            <a:r>
              <a:rPr lang="en-US" sz="2400" dirty="0"/>
              <a:t>Instrumentation :</a:t>
            </a:r>
          </a:p>
          <a:p>
            <a:pPr lvl="1" algn="just"/>
            <a:r>
              <a:rPr lang="en-US" sz="2400" dirty="0"/>
              <a:t>Provides class instrumentation support and class loader implementations to be used in certain application servers.</a:t>
            </a:r>
          </a:p>
          <a:p>
            <a:pPr algn="just"/>
            <a:r>
              <a:rPr lang="en-US" sz="2400" dirty="0"/>
              <a:t>Messaging : </a:t>
            </a:r>
          </a:p>
          <a:p>
            <a:pPr lvl="1" algn="just"/>
            <a:r>
              <a:rPr lang="en-US" sz="2400" dirty="0"/>
              <a:t>Support configurative registration of message objects for message consumption from message queues.</a:t>
            </a:r>
          </a:p>
          <a:p>
            <a:pPr algn="just"/>
            <a:r>
              <a:rPr lang="en-US" sz="2400" dirty="0"/>
              <a:t>The Test module supports the testing of Spring components with JUnit or TestNG frameworks.</a:t>
            </a:r>
          </a:p>
        </p:txBody>
      </p:sp>
      <p:pic>
        <p:nvPicPr>
          <p:cNvPr id="5" name="Picture 4">
            <a:extLst>
              <a:ext uri="{FF2B5EF4-FFF2-40B4-BE49-F238E27FC236}">
                <a16:creationId xmlns:a16="http://schemas.microsoft.com/office/drawing/2014/main" id="{2B8DC515-AC81-B518-9DC9-32D36D4A303B}"/>
              </a:ext>
            </a:extLst>
          </p:cNvPr>
          <p:cNvPicPr>
            <a:picLocks noChangeAspect="1"/>
          </p:cNvPicPr>
          <p:nvPr/>
        </p:nvPicPr>
        <p:blipFill>
          <a:blip r:embed="rId2"/>
          <a:stretch>
            <a:fillRect/>
          </a:stretch>
        </p:blipFill>
        <p:spPr>
          <a:xfrm>
            <a:off x="5136016" y="816638"/>
            <a:ext cx="5838825" cy="533400"/>
          </a:xfrm>
          <a:prstGeom prst="rect">
            <a:avLst/>
          </a:prstGeom>
        </p:spPr>
      </p:pic>
    </p:spTree>
    <p:extLst>
      <p:ext uri="{BB962C8B-B14F-4D97-AF65-F5344CB8AC3E}">
        <p14:creationId xmlns:p14="http://schemas.microsoft.com/office/powerpoint/2010/main" val="76122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8B0C-E817-581D-A924-506264676D13}"/>
              </a:ext>
            </a:extLst>
          </p:cNvPr>
          <p:cNvSpPr>
            <a:spLocks noGrp="1"/>
          </p:cNvSpPr>
          <p:nvPr>
            <p:ph type="title"/>
          </p:nvPr>
        </p:nvSpPr>
        <p:spPr/>
        <p:txBody>
          <a:bodyPr/>
          <a:lstStyle/>
          <a:p>
            <a:r>
              <a:rPr lang="en-US" dirty="0"/>
              <a:t>Dependency Injection </a:t>
            </a:r>
          </a:p>
        </p:txBody>
      </p:sp>
      <p:sp>
        <p:nvSpPr>
          <p:cNvPr id="3" name="Content Placeholder 2">
            <a:extLst>
              <a:ext uri="{FF2B5EF4-FFF2-40B4-BE49-F238E27FC236}">
                <a16:creationId xmlns:a16="http://schemas.microsoft.com/office/drawing/2014/main" id="{A7DB4EF1-153F-AC6C-7E0F-E22AFCDBA073}"/>
              </a:ext>
            </a:extLst>
          </p:cNvPr>
          <p:cNvSpPr>
            <a:spLocks noGrp="1"/>
          </p:cNvSpPr>
          <p:nvPr>
            <p:ph idx="1"/>
          </p:nvPr>
        </p:nvSpPr>
        <p:spPr>
          <a:xfrm>
            <a:off x="677334" y="1407887"/>
            <a:ext cx="10585752" cy="2148113"/>
          </a:xfrm>
        </p:spPr>
        <p:txBody>
          <a:bodyPr>
            <a:normAutofit/>
          </a:bodyPr>
          <a:lstStyle/>
          <a:p>
            <a:pPr algn="just"/>
            <a:r>
              <a:rPr lang="en-US" sz="2400" dirty="0"/>
              <a:t>It is a design pattern which removes the dependency from the programming code, that makes the Application easy to manage and test. </a:t>
            </a:r>
          </a:p>
          <a:p>
            <a:pPr algn="just"/>
            <a:r>
              <a:rPr lang="en-US" sz="2400" dirty="0"/>
              <a:t>Dependency Injection makes our programming code loosely coupled, which means change in implementation doesn’t affects the user. </a:t>
            </a:r>
          </a:p>
        </p:txBody>
      </p:sp>
      <p:pic>
        <p:nvPicPr>
          <p:cNvPr id="5" name="Picture 4">
            <a:extLst>
              <a:ext uri="{FF2B5EF4-FFF2-40B4-BE49-F238E27FC236}">
                <a16:creationId xmlns:a16="http://schemas.microsoft.com/office/drawing/2014/main" id="{6DF8644B-FDB0-7413-6ACD-951A96B79FC0}"/>
              </a:ext>
            </a:extLst>
          </p:cNvPr>
          <p:cNvPicPr>
            <a:picLocks noChangeAspect="1"/>
          </p:cNvPicPr>
          <p:nvPr/>
        </p:nvPicPr>
        <p:blipFill>
          <a:blip r:embed="rId3"/>
          <a:stretch>
            <a:fillRect/>
          </a:stretch>
        </p:blipFill>
        <p:spPr>
          <a:xfrm>
            <a:off x="3251939" y="3556000"/>
            <a:ext cx="5688122" cy="1758723"/>
          </a:xfrm>
          <a:prstGeom prst="rect">
            <a:avLst/>
          </a:prstGeom>
        </p:spPr>
      </p:pic>
    </p:spTree>
    <p:extLst>
      <p:ext uri="{BB962C8B-B14F-4D97-AF65-F5344CB8AC3E}">
        <p14:creationId xmlns:p14="http://schemas.microsoft.com/office/powerpoint/2010/main" val="297337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34FDD-0473-35CB-3C7B-984A5813DEA8}"/>
              </a:ext>
            </a:extLst>
          </p:cNvPr>
          <p:cNvSpPr>
            <a:spLocks noGrp="1"/>
          </p:cNvSpPr>
          <p:nvPr>
            <p:ph idx="1"/>
          </p:nvPr>
        </p:nvSpPr>
        <p:spPr>
          <a:xfrm>
            <a:off x="575734" y="1144590"/>
            <a:ext cx="4840514" cy="3347200"/>
          </a:xfrm>
        </p:spPr>
        <p:txBody>
          <a:bodyPr>
            <a:normAutofit/>
          </a:bodyPr>
          <a:lstStyle/>
          <a:p>
            <a:pPr marL="0" indent="0" algn="l" fontAlgn="base">
              <a:buNone/>
            </a:pPr>
            <a:r>
              <a:rPr lang="en-US" sz="2400" b="0" i="0" dirty="0">
                <a:solidFill>
                  <a:srgbClr val="000000"/>
                </a:solidFill>
                <a:effectLst/>
                <a:latin typeface="inherit"/>
              </a:rPr>
              <a:t>public </a:t>
            </a:r>
            <a:r>
              <a:rPr lang="en-US" sz="2400" b="1" i="0" dirty="0">
                <a:solidFill>
                  <a:srgbClr val="3F7F95"/>
                </a:solidFill>
                <a:effectLst/>
                <a:latin typeface="inherit"/>
              </a:rPr>
              <a:t>class</a:t>
            </a:r>
            <a:r>
              <a:rPr lang="en-US" sz="2400" b="0" i="0" dirty="0">
                <a:solidFill>
                  <a:srgbClr val="000000"/>
                </a:solidFill>
                <a:effectLst/>
                <a:latin typeface="inherit"/>
              </a:rPr>
              <a:t> </a:t>
            </a:r>
            <a:r>
              <a:rPr lang="en-US" sz="2400" b="0" i="0" dirty="0" err="1">
                <a:solidFill>
                  <a:srgbClr val="000000"/>
                </a:solidFill>
                <a:effectLst/>
                <a:latin typeface="inherit"/>
              </a:rPr>
              <a:t>TextEditor</a:t>
            </a:r>
            <a:r>
              <a:rPr lang="en-US" sz="2400" b="0" i="0" dirty="0">
                <a:solidFill>
                  <a:srgbClr val="000000"/>
                </a:solidFill>
                <a:effectLst/>
                <a:latin typeface="inherit"/>
              </a:rPr>
              <a:t> </a:t>
            </a:r>
            <a:r>
              <a:rPr lang="en-US" sz="2400" b="0" i="0" dirty="0">
                <a:solidFill>
                  <a:srgbClr val="777777"/>
                </a:solidFill>
                <a:effectLst/>
                <a:latin typeface="inherit"/>
              </a:rPr>
              <a:t>{</a:t>
            </a:r>
            <a:endParaRPr lang="en-US" sz="2400" b="0" i="0" dirty="0">
              <a:solidFill>
                <a:srgbClr val="787878"/>
              </a:solidFill>
              <a:effectLst/>
              <a:latin typeface="Source Code Pro" panose="020B0509030403020204" pitchFamily="49" charset="0"/>
            </a:endParaRPr>
          </a:p>
          <a:p>
            <a:pPr marL="0" indent="0" algn="l" fontAlgn="base">
              <a:buNone/>
            </a:pPr>
            <a:r>
              <a:rPr lang="en-US" sz="2400" b="0" i="0" dirty="0">
                <a:solidFill>
                  <a:srgbClr val="000000"/>
                </a:solidFill>
                <a:effectLst/>
                <a:latin typeface="inherit"/>
              </a:rPr>
              <a:t>private </a:t>
            </a:r>
            <a:r>
              <a:rPr lang="en-US" sz="2400" b="0" i="0" dirty="0" err="1">
                <a:solidFill>
                  <a:srgbClr val="000000"/>
                </a:solidFill>
                <a:effectLst/>
                <a:latin typeface="inherit"/>
              </a:rPr>
              <a:t>SpellChecker</a:t>
            </a:r>
            <a:r>
              <a:rPr lang="en-US" sz="2400" b="0" i="0" dirty="0">
                <a:solidFill>
                  <a:srgbClr val="000000"/>
                </a:solidFill>
                <a:effectLst/>
                <a:latin typeface="inherit"/>
              </a:rPr>
              <a:t> </a:t>
            </a:r>
            <a:r>
              <a:rPr lang="en-US" sz="2400" b="0" i="0" dirty="0" err="1">
                <a:solidFill>
                  <a:srgbClr val="000000"/>
                </a:solidFill>
                <a:effectLst/>
                <a:latin typeface="inherit"/>
              </a:rPr>
              <a:t>spellChecker</a:t>
            </a:r>
            <a:r>
              <a:rPr lang="en-US" sz="2400" b="0" i="0" dirty="0">
                <a:solidFill>
                  <a:srgbClr val="000000"/>
                </a:solidFill>
                <a:effectLst/>
                <a:latin typeface="inherit"/>
              </a:rPr>
              <a:t>;</a:t>
            </a:r>
            <a:endParaRPr lang="en-US" sz="2400" b="0" i="0" dirty="0">
              <a:solidFill>
                <a:srgbClr val="787878"/>
              </a:solidFill>
              <a:effectLst/>
              <a:latin typeface="Source Code Pro" panose="020B0509030403020204" pitchFamily="49" charset="0"/>
            </a:endParaRPr>
          </a:p>
          <a:p>
            <a:pPr marL="0" indent="0" algn="l" fontAlgn="base">
              <a:buNone/>
            </a:pPr>
            <a:r>
              <a:rPr lang="en-US" sz="2400" b="0" i="0" dirty="0">
                <a:solidFill>
                  <a:srgbClr val="000000"/>
                </a:solidFill>
                <a:effectLst/>
                <a:latin typeface="inherit"/>
              </a:rPr>
              <a:t>public </a:t>
            </a:r>
            <a:r>
              <a:rPr lang="en-US" sz="2400" b="0" i="0" dirty="0" err="1">
                <a:solidFill>
                  <a:srgbClr val="000000"/>
                </a:solidFill>
                <a:effectLst/>
                <a:latin typeface="inherit"/>
              </a:rPr>
              <a:t>TextEditor</a:t>
            </a:r>
            <a:r>
              <a:rPr lang="en-US" sz="2400" b="0" i="0" dirty="0">
                <a:solidFill>
                  <a:srgbClr val="777777"/>
                </a:solidFill>
                <a:effectLst/>
                <a:latin typeface="inherit"/>
              </a:rPr>
              <a:t>()</a:t>
            </a:r>
            <a:r>
              <a:rPr lang="en-US" sz="2400" b="0" i="0" dirty="0">
                <a:solidFill>
                  <a:srgbClr val="000000"/>
                </a:solidFill>
                <a:effectLst/>
                <a:latin typeface="inherit"/>
              </a:rPr>
              <a:t> </a:t>
            </a:r>
            <a:r>
              <a:rPr lang="en-US" sz="2400" b="0" i="0" dirty="0">
                <a:solidFill>
                  <a:srgbClr val="777777"/>
                </a:solidFill>
                <a:effectLst/>
                <a:latin typeface="inherit"/>
              </a:rPr>
              <a:t>{</a:t>
            </a:r>
            <a:endParaRPr lang="en-US" sz="2400" b="0" i="0" dirty="0">
              <a:solidFill>
                <a:srgbClr val="787878"/>
              </a:solidFill>
              <a:effectLst/>
              <a:latin typeface="Source Code Pro" panose="020B0509030403020204" pitchFamily="49" charset="0"/>
            </a:endParaRPr>
          </a:p>
          <a:p>
            <a:pPr marL="0" indent="0" algn="l" fontAlgn="base">
              <a:buNone/>
            </a:pPr>
            <a:r>
              <a:rPr lang="en-US" sz="2400" b="0" i="0" dirty="0" err="1">
                <a:solidFill>
                  <a:srgbClr val="000000"/>
                </a:solidFill>
                <a:effectLst/>
                <a:latin typeface="inherit"/>
              </a:rPr>
              <a:t>spellChecker</a:t>
            </a:r>
            <a:r>
              <a:rPr lang="en-US" sz="2400" b="0" i="0" dirty="0">
                <a:solidFill>
                  <a:srgbClr val="000000"/>
                </a:solidFill>
                <a:effectLst/>
                <a:latin typeface="inherit"/>
              </a:rPr>
              <a:t> = </a:t>
            </a:r>
            <a:r>
              <a:rPr lang="en-US" sz="2400" b="1" i="0" dirty="0">
                <a:solidFill>
                  <a:srgbClr val="3F7F95"/>
                </a:solidFill>
                <a:effectLst/>
                <a:latin typeface="inherit"/>
              </a:rPr>
              <a:t>new</a:t>
            </a:r>
            <a:r>
              <a:rPr lang="en-US" sz="2400" b="0" i="0" dirty="0">
                <a:solidFill>
                  <a:srgbClr val="000000"/>
                </a:solidFill>
                <a:effectLst/>
                <a:latin typeface="inherit"/>
              </a:rPr>
              <a:t> </a:t>
            </a:r>
            <a:r>
              <a:rPr lang="en-US" sz="2400" b="0" i="0" dirty="0" err="1">
                <a:solidFill>
                  <a:srgbClr val="000000"/>
                </a:solidFill>
                <a:effectLst/>
                <a:latin typeface="inherit"/>
              </a:rPr>
              <a:t>SpellChecker</a:t>
            </a:r>
            <a:r>
              <a:rPr lang="en-US" sz="2400" b="0" i="0" dirty="0">
                <a:solidFill>
                  <a:srgbClr val="777777"/>
                </a:solidFill>
                <a:effectLst/>
                <a:latin typeface="inherit"/>
              </a:rPr>
              <a:t>()</a:t>
            </a:r>
            <a:r>
              <a:rPr lang="en-US" sz="2400" b="0" i="0" dirty="0">
                <a:solidFill>
                  <a:srgbClr val="000000"/>
                </a:solidFill>
                <a:effectLst/>
                <a:latin typeface="inherit"/>
              </a:rPr>
              <a:t>;</a:t>
            </a:r>
            <a:endParaRPr lang="en-US" sz="2400" b="0" i="0" dirty="0">
              <a:solidFill>
                <a:srgbClr val="787878"/>
              </a:solidFill>
              <a:effectLst/>
              <a:latin typeface="Source Code Pro" panose="020B0509030403020204" pitchFamily="49" charset="0"/>
            </a:endParaRPr>
          </a:p>
          <a:p>
            <a:pPr marL="0" indent="0" algn="l" fontAlgn="base">
              <a:buNone/>
            </a:pPr>
            <a:r>
              <a:rPr lang="en-US" sz="2400" b="0" i="0" dirty="0">
                <a:solidFill>
                  <a:srgbClr val="777777"/>
                </a:solidFill>
                <a:effectLst/>
                <a:latin typeface="inherit"/>
              </a:rPr>
              <a:t>}</a:t>
            </a:r>
            <a:endParaRPr lang="en-US" sz="2400" b="0" i="0" dirty="0">
              <a:solidFill>
                <a:srgbClr val="787878"/>
              </a:solidFill>
              <a:effectLst/>
              <a:latin typeface="Source Code Pro" panose="020B0509030403020204" pitchFamily="49" charset="0"/>
            </a:endParaRPr>
          </a:p>
          <a:p>
            <a:pPr marL="0" indent="0" algn="l" fontAlgn="base">
              <a:buNone/>
            </a:pPr>
            <a:r>
              <a:rPr lang="en-US" sz="2400" b="0" i="0" dirty="0">
                <a:solidFill>
                  <a:srgbClr val="777777"/>
                </a:solidFill>
                <a:effectLst/>
                <a:highlight>
                  <a:srgbClr val="E8F2FE"/>
                </a:highlight>
                <a:latin typeface="inherit"/>
              </a:rPr>
              <a:t>}</a:t>
            </a:r>
            <a:endParaRPr lang="en-US" sz="2400" b="0" i="0" dirty="0">
              <a:solidFill>
                <a:srgbClr val="444444"/>
              </a:solidFill>
              <a:effectLst/>
              <a:highlight>
                <a:srgbClr val="E8F2FE"/>
              </a:highlight>
              <a:latin typeface="Source Code Pro" panose="020B0509030403020204" pitchFamily="49" charset="0"/>
            </a:endParaRPr>
          </a:p>
        </p:txBody>
      </p:sp>
      <p:sp>
        <p:nvSpPr>
          <p:cNvPr id="4" name="Content Placeholder 2">
            <a:extLst>
              <a:ext uri="{FF2B5EF4-FFF2-40B4-BE49-F238E27FC236}">
                <a16:creationId xmlns:a16="http://schemas.microsoft.com/office/drawing/2014/main" id="{2B4EF74F-6018-66B6-1668-7926C034498C}"/>
              </a:ext>
            </a:extLst>
          </p:cNvPr>
          <p:cNvSpPr txBox="1">
            <a:spLocks/>
          </p:cNvSpPr>
          <p:nvPr/>
        </p:nvSpPr>
        <p:spPr>
          <a:xfrm>
            <a:off x="5416248" y="1144589"/>
            <a:ext cx="574523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fontAlgn="base">
              <a:buNone/>
            </a:pPr>
            <a:r>
              <a:rPr lang="en-US" sz="2400" dirty="0">
                <a:solidFill>
                  <a:srgbClr val="000000"/>
                </a:solidFill>
                <a:latin typeface="inherit"/>
              </a:rPr>
              <a:t>public </a:t>
            </a:r>
            <a:r>
              <a:rPr lang="en-US" sz="2400" b="1" dirty="0">
                <a:solidFill>
                  <a:srgbClr val="3F7F95"/>
                </a:solidFill>
                <a:latin typeface="inherit"/>
              </a:rPr>
              <a:t>class</a:t>
            </a:r>
            <a:r>
              <a:rPr lang="en-US" sz="2400" dirty="0">
                <a:solidFill>
                  <a:srgbClr val="000000"/>
                </a:solidFill>
                <a:latin typeface="inherit"/>
              </a:rPr>
              <a:t> </a:t>
            </a:r>
            <a:r>
              <a:rPr lang="en-US" sz="2400" dirty="0" err="1">
                <a:solidFill>
                  <a:srgbClr val="000000"/>
                </a:solidFill>
                <a:latin typeface="inherit"/>
              </a:rPr>
              <a:t>TextEditor</a:t>
            </a:r>
            <a:r>
              <a:rPr lang="en-US" sz="2400" dirty="0">
                <a:solidFill>
                  <a:srgbClr val="000000"/>
                </a:solidFill>
                <a:latin typeface="inherit"/>
              </a:rPr>
              <a:t> </a:t>
            </a:r>
            <a:r>
              <a:rPr lang="en-US" sz="2400" dirty="0">
                <a:solidFill>
                  <a:srgbClr val="777777"/>
                </a:solidFill>
                <a:latin typeface="inherit"/>
              </a:rPr>
              <a:t>{</a:t>
            </a:r>
            <a:endParaRPr lang="en-US" sz="2400" dirty="0">
              <a:solidFill>
                <a:srgbClr val="787878"/>
              </a:solidFill>
              <a:latin typeface="Source Code Pro" panose="020B0509030403020204" pitchFamily="49" charset="0"/>
            </a:endParaRPr>
          </a:p>
          <a:p>
            <a:pPr marL="0" indent="0" fontAlgn="base">
              <a:buNone/>
            </a:pPr>
            <a:r>
              <a:rPr lang="en-US" sz="2400" dirty="0">
                <a:solidFill>
                  <a:srgbClr val="000000"/>
                </a:solidFill>
                <a:latin typeface="inherit"/>
              </a:rPr>
              <a:t>private </a:t>
            </a:r>
            <a:r>
              <a:rPr lang="en-US" sz="2400" dirty="0" err="1">
                <a:solidFill>
                  <a:srgbClr val="000000"/>
                </a:solidFill>
                <a:latin typeface="inherit"/>
              </a:rPr>
              <a:t>SpellChecker</a:t>
            </a:r>
            <a:r>
              <a:rPr lang="en-US" sz="2400" dirty="0">
                <a:solidFill>
                  <a:srgbClr val="000000"/>
                </a:solidFill>
                <a:latin typeface="inherit"/>
              </a:rPr>
              <a:t> </a:t>
            </a:r>
            <a:r>
              <a:rPr lang="en-US" sz="2400" dirty="0" err="1">
                <a:solidFill>
                  <a:srgbClr val="000000"/>
                </a:solidFill>
                <a:latin typeface="inherit"/>
              </a:rPr>
              <a:t>spellChecker</a:t>
            </a:r>
            <a:r>
              <a:rPr lang="en-US" sz="2400" dirty="0">
                <a:solidFill>
                  <a:srgbClr val="000000"/>
                </a:solidFill>
                <a:latin typeface="inherit"/>
              </a:rPr>
              <a:t>;</a:t>
            </a:r>
            <a:endParaRPr lang="en-US" sz="2400" dirty="0">
              <a:solidFill>
                <a:srgbClr val="787878"/>
              </a:solidFill>
              <a:latin typeface="Source Code Pro" panose="020B0509030403020204" pitchFamily="49" charset="0"/>
            </a:endParaRPr>
          </a:p>
          <a:p>
            <a:pPr marL="0" indent="0" fontAlgn="base">
              <a:buNone/>
            </a:pPr>
            <a:r>
              <a:rPr lang="en-US" sz="2400" dirty="0">
                <a:solidFill>
                  <a:srgbClr val="000000"/>
                </a:solidFill>
                <a:latin typeface="inherit"/>
              </a:rPr>
              <a:t>public </a:t>
            </a:r>
            <a:r>
              <a:rPr lang="en-US" sz="2400" dirty="0" err="1">
                <a:solidFill>
                  <a:srgbClr val="000000"/>
                </a:solidFill>
                <a:latin typeface="inherit"/>
              </a:rPr>
              <a:t>TextEditor</a:t>
            </a:r>
            <a:r>
              <a:rPr lang="en-US" sz="2400" dirty="0">
                <a:solidFill>
                  <a:srgbClr val="777777"/>
                </a:solidFill>
                <a:latin typeface="inherit"/>
              </a:rPr>
              <a:t>(</a:t>
            </a:r>
            <a:r>
              <a:rPr lang="en-US" sz="2400" dirty="0" err="1">
                <a:solidFill>
                  <a:srgbClr val="000000"/>
                </a:solidFill>
                <a:latin typeface="inherit"/>
              </a:rPr>
              <a:t>SpellChecker</a:t>
            </a:r>
            <a:r>
              <a:rPr lang="en-US" sz="2400" dirty="0">
                <a:solidFill>
                  <a:srgbClr val="000000"/>
                </a:solidFill>
                <a:latin typeface="inherit"/>
              </a:rPr>
              <a:t> </a:t>
            </a:r>
            <a:r>
              <a:rPr lang="en-US" sz="2400" dirty="0" err="1">
                <a:solidFill>
                  <a:srgbClr val="000000"/>
                </a:solidFill>
                <a:latin typeface="inherit"/>
              </a:rPr>
              <a:t>spellChecker</a:t>
            </a:r>
            <a:r>
              <a:rPr lang="en-US" sz="2400" dirty="0">
                <a:solidFill>
                  <a:srgbClr val="777777"/>
                </a:solidFill>
                <a:latin typeface="inherit"/>
              </a:rPr>
              <a:t>)</a:t>
            </a:r>
            <a:r>
              <a:rPr lang="en-US" sz="2400" dirty="0">
                <a:solidFill>
                  <a:srgbClr val="000000"/>
                </a:solidFill>
                <a:latin typeface="inherit"/>
              </a:rPr>
              <a:t> </a:t>
            </a:r>
            <a:r>
              <a:rPr lang="en-US" sz="2400" dirty="0">
                <a:solidFill>
                  <a:srgbClr val="777777"/>
                </a:solidFill>
                <a:latin typeface="inherit"/>
              </a:rPr>
              <a:t>{</a:t>
            </a:r>
            <a:endParaRPr lang="en-US" sz="2400" dirty="0">
              <a:solidFill>
                <a:srgbClr val="787878"/>
              </a:solidFill>
              <a:latin typeface="Source Code Pro" panose="020B0509030403020204" pitchFamily="49" charset="0"/>
            </a:endParaRPr>
          </a:p>
          <a:p>
            <a:pPr marL="0" indent="0" fontAlgn="base">
              <a:buNone/>
            </a:pPr>
            <a:r>
              <a:rPr lang="en-US" sz="2400" b="1" dirty="0" err="1">
                <a:solidFill>
                  <a:srgbClr val="3F7F95"/>
                </a:solidFill>
                <a:latin typeface="inherit"/>
              </a:rPr>
              <a:t>this</a:t>
            </a:r>
            <a:r>
              <a:rPr lang="en-US" sz="2400" dirty="0" err="1">
                <a:solidFill>
                  <a:srgbClr val="000000"/>
                </a:solidFill>
                <a:latin typeface="inherit"/>
              </a:rPr>
              <a:t>.spellChecker</a:t>
            </a:r>
            <a:r>
              <a:rPr lang="en-US" sz="2400" dirty="0">
                <a:solidFill>
                  <a:srgbClr val="000000"/>
                </a:solidFill>
                <a:latin typeface="inherit"/>
              </a:rPr>
              <a:t> = </a:t>
            </a:r>
            <a:r>
              <a:rPr lang="en-US" sz="2400" dirty="0" err="1">
                <a:solidFill>
                  <a:srgbClr val="000000"/>
                </a:solidFill>
                <a:latin typeface="inherit"/>
              </a:rPr>
              <a:t>spellChecker</a:t>
            </a:r>
            <a:r>
              <a:rPr lang="en-US" sz="2400" dirty="0">
                <a:solidFill>
                  <a:srgbClr val="000000"/>
                </a:solidFill>
                <a:latin typeface="inherit"/>
              </a:rPr>
              <a:t>;</a:t>
            </a:r>
            <a:endParaRPr lang="en-US" sz="2400" dirty="0">
              <a:solidFill>
                <a:srgbClr val="787878"/>
              </a:solidFill>
              <a:latin typeface="Source Code Pro" panose="020B0509030403020204" pitchFamily="49" charset="0"/>
            </a:endParaRPr>
          </a:p>
          <a:p>
            <a:pPr marL="0" indent="0" fontAlgn="base">
              <a:buNone/>
            </a:pPr>
            <a:r>
              <a:rPr lang="en-US" sz="2400" dirty="0">
                <a:solidFill>
                  <a:srgbClr val="777777"/>
                </a:solidFill>
                <a:latin typeface="inherit"/>
              </a:rPr>
              <a:t>}</a:t>
            </a:r>
            <a:endParaRPr lang="en-US" sz="2400" dirty="0">
              <a:solidFill>
                <a:srgbClr val="787878"/>
              </a:solidFill>
              <a:latin typeface="Source Code Pro" panose="020B0509030403020204" pitchFamily="49" charset="0"/>
            </a:endParaRPr>
          </a:p>
          <a:p>
            <a:pPr marL="0" indent="0" fontAlgn="base">
              <a:buNone/>
            </a:pPr>
            <a:r>
              <a:rPr lang="en-US" sz="2400" dirty="0">
                <a:solidFill>
                  <a:srgbClr val="777777"/>
                </a:solidFill>
                <a:highlight>
                  <a:srgbClr val="E8F2FE"/>
                </a:highlight>
                <a:latin typeface="inherit"/>
              </a:rPr>
              <a:t>}</a:t>
            </a:r>
            <a:endParaRPr lang="en-US" sz="2400" dirty="0">
              <a:solidFill>
                <a:srgbClr val="444444"/>
              </a:solidFill>
              <a:highlight>
                <a:srgbClr val="E8F2FE"/>
              </a:highlight>
              <a:latin typeface="Source Code Pro" panose="020B0509030403020204" pitchFamily="49" charset="0"/>
            </a:endParaRPr>
          </a:p>
          <a:p>
            <a:endParaRPr lang="en-US" dirty="0"/>
          </a:p>
        </p:txBody>
      </p:sp>
      <p:sp>
        <p:nvSpPr>
          <p:cNvPr id="5" name="TextBox 4">
            <a:extLst>
              <a:ext uri="{FF2B5EF4-FFF2-40B4-BE49-F238E27FC236}">
                <a16:creationId xmlns:a16="http://schemas.microsoft.com/office/drawing/2014/main" id="{C55991B1-A546-6D71-3688-80022CDDEC61}"/>
              </a:ext>
            </a:extLst>
          </p:cNvPr>
          <p:cNvSpPr txBox="1"/>
          <p:nvPr/>
        </p:nvSpPr>
        <p:spPr>
          <a:xfrm>
            <a:off x="1283367" y="4092793"/>
            <a:ext cx="231006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t>Dependent</a:t>
            </a:r>
          </a:p>
        </p:txBody>
      </p:sp>
      <p:sp>
        <p:nvSpPr>
          <p:cNvPr id="7" name="TextBox 6">
            <a:extLst>
              <a:ext uri="{FF2B5EF4-FFF2-40B4-BE49-F238E27FC236}">
                <a16:creationId xmlns:a16="http://schemas.microsoft.com/office/drawing/2014/main" id="{B9C8E6C8-8B01-24C2-EA80-CDF01E60BA01}"/>
              </a:ext>
            </a:extLst>
          </p:cNvPr>
          <p:cNvSpPr txBox="1"/>
          <p:nvPr/>
        </p:nvSpPr>
        <p:spPr>
          <a:xfrm>
            <a:off x="6620487" y="4517265"/>
            <a:ext cx="3678545"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t>Independent (Dependency Injection)</a:t>
            </a:r>
          </a:p>
        </p:txBody>
      </p:sp>
    </p:spTree>
    <p:extLst>
      <p:ext uri="{BB962C8B-B14F-4D97-AF65-F5344CB8AC3E}">
        <p14:creationId xmlns:p14="http://schemas.microsoft.com/office/powerpoint/2010/main" val="177740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037E-FD84-E7EC-38A5-85648C750A65}"/>
              </a:ext>
            </a:extLst>
          </p:cNvPr>
          <p:cNvSpPr>
            <a:spLocks noGrp="1"/>
          </p:cNvSpPr>
          <p:nvPr>
            <p:ph type="title"/>
          </p:nvPr>
        </p:nvSpPr>
        <p:spPr/>
        <p:txBody>
          <a:bodyPr/>
          <a:lstStyle/>
          <a:p>
            <a:r>
              <a:rPr lang="en-US" dirty="0"/>
              <a:t>Where Design Pattern useful?  Using J2EE</a:t>
            </a:r>
          </a:p>
        </p:txBody>
      </p:sp>
      <p:sp>
        <p:nvSpPr>
          <p:cNvPr id="3" name="TextBox 2">
            <a:extLst>
              <a:ext uri="{FF2B5EF4-FFF2-40B4-BE49-F238E27FC236}">
                <a16:creationId xmlns:a16="http://schemas.microsoft.com/office/drawing/2014/main" id="{167DABB3-8DC8-73C9-63DC-3201D394B909}"/>
              </a:ext>
            </a:extLst>
          </p:cNvPr>
          <p:cNvSpPr txBox="1"/>
          <p:nvPr/>
        </p:nvSpPr>
        <p:spPr>
          <a:xfrm>
            <a:off x="1210235" y="4050268"/>
            <a:ext cx="3227294" cy="369332"/>
          </a:xfrm>
          <a:prstGeom prst="rect">
            <a:avLst/>
          </a:prstGeom>
          <a:solidFill>
            <a:schemeClr val="accent1">
              <a:lumMod val="60000"/>
              <a:lumOff val="40000"/>
            </a:schemeClr>
          </a:solidFill>
          <a:ln w="3175">
            <a:solidFill>
              <a:schemeClr val="tx1"/>
            </a:solidFill>
          </a:ln>
        </p:spPr>
        <p:txBody>
          <a:bodyPr wrap="square" rtlCol="0">
            <a:spAutoFit/>
          </a:bodyPr>
          <a:lstStyle/>
          <a:p>
            <a:pPr algn="ctr"/>
            <a:r>
              <a:rPr lang="en-US" dirty="0"/>
              <a:t>Data Access Layer</a:t>
            </a:r>
          </a:p>
        </p:txBody>
      </p:sp>
      <p:sp>
        <p:nvSpPr>
          <p:cNvPr id="4" name="TextBox 3">
            <a:extLst>
              <a:ext uri="{FF2B5EF4-FFF2-40B4-BE49-F238E27FC236}">
                <a16:creationId xmlns:a16="http://schemas.microsoft.com/office/drawing/2014/main" id="{FFA902B3-9F86-8304-E7B4-C397EDE4DDDD}"/>
              </a:ext>
            </a:extLst>
          </p:cNvPr>
          <p:cNvSpPr txBox="1"/>
          <p:nvPr/>
        </p:nvSpPr>
        <p:spPr>
          <a:xfrm>
            <a:off x="1210235" y="3066534"/>
            <a:ext cx="3227294" cy="369332"/>
          </a:xfrm>
          <a:prstGeom prst="rect">
            <a:avLst/>
          </a:prstGeom>
          <a:solidFill>
            <a:schemeClr val="accent1">
              <a:lumMod val="60000"/>
              <a:lumOff val="40000"/>
            </a:schemeClr>
          </a:solidFill>
          <a:ln w="3175">
            <a:solidFill>
              <a:schemeClr val="tx1"/>
            </a:solidFill>
          </a:ln>
        </p:spPr>
        <p:txBody>
          <a:bodyPr wrap="square" rtlCol="0">
            <a:spAutoFit/>
          </a:bodyPr>
          <a:lstStyle/>
          <a:p>
            <a:pPr algn="ctr"/>
            <a:r>
              <a:rPr lang="en-US" dirty="0"/>
              <a:t>Business/Service Layer</a:t>
            </a:r>
          </a:p>
        </p:txBody>
      </p:sp>
      <p:sp>
        <p:nvSpPr>
          <p:cNvPr id="5" name="TextBox 4">
            <a:extLst>
              <a:ext uri="{FF2B5EF4-FFF2-40B4-BE49-F238E27FC236}">
                <a16:creationId xmlns:a16="http://schemas.microsoft.com/office/drawing/2014/main" id="{6DCC4FD6-0ADB-40EF-05E5-63427F75FA38}"/>
              </a:ext>
            </a:extLst>
          </p:cNvPr>
          <p:cNvSpPr txBox="1"/>
          <p:nvPr/>
        </p:nvSpPr>
        <p:spPr>
          <a:xfrm>
            <a:off x="1210235" y="2082800"/>
            <a:ext cx="3227294" cy="369332"/>
          </a:xfrm>
          <a:prstGeom prst="rect">
            <a:avLst/>
          </a:prstGeom>
          <a:solidFill>
            <a:schemeClr val="accent1">
              <a:lumMod val="60000"/>
              <a:lumOff val="40000"/>
            </a:schemeClr>
          </a:solidFill>
          <a:ln w="3175">
            <a:solidFill>
              <a:schemeClr val="tx1"/>
            </a:solidFill>
          </a:ln>
        </p:spPr>
        <p:txBody>
          <a:bodyPr wrap="square" rtlCol="0">
            <a:spAutoFit/>
          </a:bodyPr>
          <a:lstStyle/>
          <a:p>
            <a:pPr algn="ctr"/>
            <a:r>
              <a:rPr lang="en-US" dirty="0"/>
              <a:t>UI </a:t>
            </a:r>
            <a:r>
              <a:rPr lang="en-US" b="1" dirty="0"/>
              <a:t>Layer</a:t>
            </a:r>
          </a:p>
        </p:txBody>
      </p:sp>
      <p:sp>
        <p:nvSpPr>
          <p:cNvPr id="6" name="Cylinder 5">
            <a:extLst>
              <a:ext uri="{FF2B5EF4-FFF2-40B4-BE49-F238E27FC236}">
                <a16:creationId xmlns:a16="http://schemas.microsoft.com/office/drawing/2014/main" id="{5304CF27-8E75-B37F-FCA6-28FC7A4EC2D0}"/>
              </a:ext>
            </a:extLst>
          </p:cNvPr>
          <p:cNvSpPr/>
          <p:nvPr/>
        </p:nvSpPr>
        <p:spPr>
          <a:xfrm>
            <a:off x="2294070" y="5139479"/>
            <a:ext cx="960119" cy="11385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8" name="Straight Arrow Connector 7">
            <a:extLst>
              <a:ext uri="{FF2B5EF4-FFF2-40B4-BE49-F238E27FC236}">
                <a16:creationId xmlns:a16="http://schemas.microsoft.com/office/drawing/2014/main" id="{ABCD06DC-9610-C271-DCAE-DB39E72599EF}"/>
              </a:ext>
            </a:extLst>
          </p:cNvPr>
          <p:cNvCxnSpPr>
            <a:endCxn id="4" idx="0"/>
          </p:cNvCxnSpPr>
          <p:nvPr/>
        </p:nvCxnSpPr>
        <p:spPr>
          <a:xfrm>
            <a:off x="2823882" y="2452132"/>
            <a:ext cx="0" cy="6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D170C3-9E8D-66AD-341F-FC6C618B06FA}"/>
              </a:ext>
            </a:extLst>
          </p:cNvPr>
          <p:cNvCxnSpPr/>
          <p:nvPr/>
        </p:nvCxnSpPr>
        <p:spPr>
          <a:xfrm>
            <a:off x="2823882" y="3429000"/>
            <a:ext cx="0" cy="6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280E1-E83A-0D7F-A379-C24269C17E3A}"/>
              </a:ext>
            </a:extLst>
          </p:cNvPr>
          <p:cNvCxnSpPr>
            <a:cxnSpLocks/>
            <a:stCxn id="3" idx="2"/>
          </p:cNvCxnSpPr>
          <p:nvPr/>
        </p:nvCxnSpPr>
        <p:spPr>
          <a:xfrm>
            <a:off x="2823882" y="4419600"/>
            <a:ext cx="0" cy="71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66D061-DD2C-B6AE-D4E8-D12E130DE155}"/>
              </a:ext>
            </a:extLst>
          </p:cNvPr>
          <p:cNvSpPr txBox="1"/>
          <p:nvPr/>
        </p:nvSpPr>
        <p:spPr>
          <a:xfrm>
            <a:off x="5118847" y="2076219"/>
            <a:ext cx="3227294" cy="369332"/>
          </a:xfrm>
          <a:prstGeom prst="rect">
            <a:avLst/>
          </a:prstGeom>
          <a:noFill/>
          <a:ln w="3175">
            <a:noFill/>
          </a:ln>
        </p:spPr>
        <p:txBody>
          <a:bodyPr wrap="square" rtlCol="0">
            <a:spAutoFit/>
          </a:bodyPr>
          <a:lstStyle/>
          <a:p>
            <a:pPr algn="ctr"/>
            <a:r>
              <a:rPr lang="en-US" dirty="0"/>
              <a:t>Product Controller</a:t>
            </a:r>
            <a:endParaRPr lang="en-US" b="1" dirty="0"/>
          </a:p>
        </p:txBody>
      </p:sp>
      <p:sp>
        <p:nvSpPr>
          <p:cNvPr id="17" name="TextBox 16">
            <a:extLst>
              <a:ext uri="{FF2B5EF4-FFF2-40B4-BE49-F238E27FC236}">
                <a16:creationId xmlns:a16="http://schemas.microsoft.com/office/drawing/2014/main" id="{75761137-8A5D-3A49-796C-3E2AAF074801}"/>
              </a:ext>
            </a:extLst>
          </p:cNvPr>
          <p:cNvSpPr txBox="1"/>
          <p:nvPr/>
        </p:nvSpPr>
        <p:spPr>
          <a:xfrm>
            <a:off x="5127812" y="3059668"/>
            <a:ext cx="3227294" cy="369332"/>
          </a:xfrm>
          <a:prstGeom prst="rect">
            <a:avLst/>
          </a:prstGeom>
          <a:noFill/>
          <a:ln w="3175">
            <a:noFill/>
          </a:ln>
        </p:spPr>
        <p:txBody>
          <a:bodyPr wrap="square" rtlCol="0">
            <a:spAutoFit/>
          </a:bodyPr>
          <a:lstStyle/>
          <a:p>
            <a:pPr algn="ctr"/>
            <a:r>
              <a:rPr lang="en-US" dirty="0"/>
              <a:t>Product Service</a:t>
            </a:r>
            <a:endParaRPr lang="en-US" b="1" dirty="0"/>
          </a:p>
        </p:txBody>
      </p:sp>
      <p:sp>
        <p:nvSpPr>
          <p:cNvPr id="18" name="TextBox 17">
            <a:extLst>
              <a:ext uri="{FF2B5EF4-FFF2-40B4-BE49-F238E27FC236}">
                <a16:creationId xmlns:a16="http://schemas.microsoft.com/office/drawing/2014/main" id="{BAA262A5-785E-C3DA-13BE-9C196410D7B4}"/>
              </a:ext>
            </a:extLst>
          </p:cNvPr>
          <p:cNvSpPr txBox="1"/>
          <p:nvPr/>
        </p:nvSpPr>
        <p:spPr>
          <a:xfrm>
            <a:off x="5127812" y="4094202"/>
            <a:ext cx="3227294" cy="369332"/>
          </a:xfrm>
          <a:prstGeom prst="rect">
            <a:avLst/>
          </a:prstGeom>
          <a:noFill/>
          <a:ln w="3175">
            <a:noFill/>
          </a:ln>
        </p:spPr>
        <p:txBody>
          <a:bodyPr wrap="square" rtlCol="0">
            <a:spAutoFit/>
          </a:bodyPr>
          <a:lstStyle/>
          <a:p>
            <a:pPr algn="ctr"/>
            <a:r>
              <a:rPr lang="en-US" dirty="0"/>
              <a:t>Product DAO</a:t>
            </a:r>
            <a:endParaRPr lang="en-US" b="1" dirty="0"/>
          </a:p>
        </p:txBody>
      </p:sp>
      <p:cxnSp>
        <p:nvCxnSpPr>
          <p:cNvPr id="20" name="Straight Arrow Connector 19">
            <a:extLst>
              <a:ext uri="{FF2B5EF4-FFF2-40B4-BE49-F238E27FC236}">
                <a16:creationId xmlns:a16="http://schemas.microsoft.com/office/drawing/2014/main" id="{3966BFC0-EC6B-7FC2-5DA1-AD46F8405BEB}"/>
              </a:ext>
            </a:extLst>
          </p:cNvPr>
          <p:cNvCxnSpPr>
            <a:cxnSpLocks/>
            <a:stCxn id="18" idx="2"/>
          </p:cNvCxnSpPr>
          <p:nvPr/>
        </p:nvCxnSpPr>
        <p:spPr>
          <a:xfrm>
            <a:off x="6741459" y="4463534"/>
            <a:ext cx="0" cy="138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4FD623-1AE7-E2B4-0AB2-F7BDCE30BA7B}"/>
              </a:ext>
            </a:extLst>
          </p:cNvPr>
          <p:cNvCxnSpPr/>
          <p:nvPr/>
        </p:nvCxnSpPr>
        <p:spPr>
          <a:xfrm flipH="1">
            <a:off x="3254189" y="5836024"/>
            <a:ext cx="34872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DE44987-6BC5-AF20-ABBD-C9BAFF97FB38}"/>
              </a:ext>
            </a:extLst>
          </p:cNvPr>
          <p:cNvCxnSpPr/>
          <p:nvPr/>
        </p:nvCxnSpPr>
        <p:spPr>
          <a:xfrm>
            <a:off x="6745941" y="2452132"/>
            <a:ext cx="0" cy="6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4088F2-DB4C-664D-7113-793E9F30AF88}"/>
              </a:ext>
            </a:extLst>
          </p:cNvPr>
          <p:cNvCxnSpPr/>
          <p:nvPr/>
        </p:nvCxnSpPr>
        <p:spPr>
          <a:xfrm>
            <a:off x="6741459" y="3479800"/>
            <a:ext cx="0" cy="614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Arrow: Curved Left 25">
            <a:extLst>
              <a:ext uri="{FF2B5EF4-FFF2-40B4-BE49-F238E27FC236}">
                <a16:creationId xmlns:a16="http://schemas.microsoft.com/office/drawing/2014/main" id="{8F98CE5F-26BA-4CB9-F736-DC9111B982F7}"/>
              </a:ext>
            </a:extLst>
          </p:cNvPr>
          <p:cNvSpPr/>
          <p:nvPr/>
        </p:nvSpPr>
        <p:spPr>
          <a:xfrm flipV="1">
            <a:off x="7960659" y="2305147"/>
            <a:ext cx="403412" cy="92426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F546CFEA-FA7A-7378-F706-10FAF56E47B0}"/>
              </a:ext>
            </a:extLst>
          </p:cNvPr>
          <p:cNvSpPr txBox="1"/>
          <p:nvPr/>
        </p:nvSpPr>
        <p:spPr>
          <a:xfrm>
            <a:off x="7660355" y="3229410"/>
            <a:ext cx="3227294" cy="369332"/>
          </a:xfrm>
          <a:prstGeom prst="rect">
            <a:avLst/>
          </a:prstGeom>
          <a:noFill/>
          <a:ln w="3175">
            <a:noFill/>
          </a:ln>
        </p:spPr>
        <p:txBody>
          <a:bodyPr wrap="square" rtlCol="0">
            <a:spAutoFit/>
          </a:bodyPr>
          <a:lstStyle/>
          <a:p>
            <a:pPr algn="ctr"/>
            <a:r>
              <a:rPr lang="en-US" dirty="0"/>
              <a:t>Inject</a:t>
            </a:r>
            <a:endParaRPr lang="en-US" b="1" dirty="0"/>
          </a:p>
        </p:txBody>
      </p:sp>
      <p:sp>
        <p:nvSpPr>
          <p:cNvPr id="29" name="Arrow: Curved Left 28">
            <a:extLst>
              <a:ext uri="{FF2B5EF4-FFF2-40B4-BE49-F238E27FC236}">
                <a16:creationId xmlns:a16="http://schemas.microsoft.com/office/drawing/2014/main" id="{0C86B123-FF3F-947A-F256-6F7EBCEC7EBD}"/>
              </a:ext>
            </a:extLst>
          </p:cNvPr>
          <p:cNvSpPr/>
          <p:nvPr/>
        </p:nvSpPr>
        <p:spPr>
          <a:xfrm flipV="1">
            <a:off x="7960659" y="3229409"/>
            <a:ext cx="403412" cy="924261"/>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179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barn(inVertical)">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arn(inVertical)">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barn(inVertical)">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6" grpId="0"/>
      <p:bldP spid="17" grpId="0"/>
      <p:bldP spid="18" grpId="0"/>
      <p:bldP spid="26"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2E9A-BAD3-A169-357A-6E38DF64D1A7}"/>
              </a:ext>
            </a:extLst>
          </p:cNvPr>
          <p:cNvSpPr>
            <a:spLocks noGrp="1"/>
          </p:cNvSpPr>
          <p:nvPr>
            <p:ph type="title"/>
          </p:nvPr>
        </p:nvSpPr>
        <p:spPr/>
        <p:txBody>
          <a:bodyPr>
            <a:normAutofit/>
          </a:bodyPr>
          <a:lstStyle/>
          <a:p>
            <a:r>
              <a:rPr lang="en-US" sz="5400" b="1" dirty="0"/>
              <a:t>Agenda</a:t>
            </a:r>
          </a:p>
        </p:txBody>
      </p:sp>
      <p:sp>
        <p:nvSpPr>
          <p:cNvPr id="3" name="Content Placeholder 2">
            <a:extLst>
              <a:ext uri="{FF2B5EF4-FFF2-40B4-BE49-F238E27FC236}">
                <a16:creationId xmlns:a16="http://schemas.microsoft.com/office/drawing/2014/main" id="{35CE03F2-F1E2-B441-EA79-068BE55B6224}"/>
              </a:ext>
            </a:extLst>
          </p:cNvPr>
          <p:cNvSpPr>
            <a:spLocks noGrp="1"/>
          </p:cNvSpPr>
          <p:nvPr>
            <p:ph idx="1"/>
          </p:nvPr>
        </p:nvSpPr>
        <p:spPr>
          <a:xfrm>
            <a:off x="709613" y="1590676"/>
            <a:ext cx="10515600" cy="4802187"/>
          </a:xfrm>
        </p:spPr>
        <p:txBody>
          <a:bodyPr>
            <a:normAutofit/>
          </a:bodyPr>
          <a:lstStyle/>
          <a:p>
            <a:r>
              <a:rPr lang="en-US" dirty="0"/>
              <a:t>Framework</a:t>
            </a:r>
          </a:p>
          <a:p>
            <a:r>
              <a:rPr lang="en-US" dirty="0"/>
              <a:t>Why Java Framework?</a:t>
            </a:r>
          </a:p>
          <a:p>
            <a:r>
              <a:rPr lang="en-US" dirty="0"/>
              <a:t>Java Frameworks Trends</a:t>
            </a:r>
          </a:p>
          <a:p>
            <a:r>
              <a:rPr lang="en-US" dirty="0"/>
              <a:t>Spring Framework</a:t>
            </a:r>
          </a:p>
          <a:p>
            <a:r>
              <a:rPr lang="en-US" dirty="0"/>
              <a:t>Why? Features and Benefits</a:t>
            </a:r>
          </a:p>
          <a:p>
            <a:r>
              <a:rPr lang="en-US" dirty="0"/>
              <a:t>Spring Modules </a:t>
            </a:r>
          </a:p>
          <a:p>
            <a:r>
              <a:rPr lang="en-US" dirty="0"/>
              <a:t>Spring Core module</a:t>
            </a:r>
          </a:p>
          <a:p>
            <a:r>
              <a:rPr lang="en-US" dirty="0"/>
              <a:t>Types of container</a:t>
            </a:r>
          </a:p>
          <a:p>
            <a:r>
              <a:rPr lang="en-US" dirty="0"/>
              <a:t>Beans </a:t>
            </a:r>
          </a:p>
          <a:p>
            <a:r>
              <a:rPr lang="en-US" dirty="0"/>
              <a:t>Dependency Injection</a:t>
            </a:r>
          </a:p>
          <a:p>
            <a:r>
              <a:rPr lang="en-US" dirty="0"/>
              <a:t>Configuration Bean</a:t>
            </a:r>
          </a:p>
          <a:p>
            <a:endParaRPr lang="en-US" dirty="0"/>
          </a:p>
        </p:txBody>
      </p:sp>
    </p:spTree>
    <p:extLst>
      <p:ext uri="{BB962C8B-B14F-4D97-AF65-F5344CB8AC3E}">
        <p14:creationId xmlns:p14="http://schemas.microsoft.com/office/powerpoint/2010/main" val="133345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FE8D1-38CF-A210-C0C3-93718830D155}"/>
              </a:ext>
            </a:extLst>
          </p:cNvPr>
          <p:cNvPicPr>
            <a:picLocks noGrp="1" noChangeAspect="1"/>
          </p:cNvPicPr>
          <p:nvPr>
            <p:ph idx="1"/>
          </p:nvPr>
        </p:nvPicPr>
        <p:blipFill>
          <a:blip r:embed="rId3"/>
          <a:stretch>
            <a:fillRect/>
          </a:stretch>
        </p:blipFill>
        <p:spPr>
          <a:xfrm>
            <a:off x="293142" y="134911"/>
            <a:ext cx="11264262" cy="6370819"/>
          </a:xfrm>
        </p:spPr>
      </p:pic>
    </p:spTree>
    <p:extLst>
      <p:ext uri="{BB962C8B-B14F-4D97-AF65-F5344CB8AC3E}">
        <p14:creationId xmlns:p14="http://schemas.microsoft.com/office/powerpoint/2010/main" val="2916321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4-Spring-framework-IOC-and-Dependency-Injection-4-638.jpg">
            <a:extLst>
              <a:ext uri="{FF2B5EF4-FFF2-40B4-BE49-F238E27FC236}">
                <a16:creationId xmlns:a16="http://schemas.microsoft.com/office/drawing/2014/main" id="{EBCF96C0-44E3-1B9A-F41A-24CA4AB39D70}"/>
              </a:ext>
            </a:extLst>
          </p:cNvPr>
          <p:cNvPicPr>
            <a:picLocks noChangeAspect="1"/>
          </p:cNvPicPr>
          <p:nvPr/>
        </p:nvPicPr>
        <p:blipFill rotWithShape="1">
          <a:blip r:embed="rId2"/>
          <a:srcRect l="3034" t="4969" r="3156" b="5195"/>
          <a:stretch/>
        </p:blipFill>
        <p:spPr>
          <a:xfrm>
            <a:off x="149901" y="239842"/>
            <a:ext cx="11587397" cy="6160959"/>
          </a:xfrm>
          <a:prstGeom prst="rect">
            <a:avLst/>
          </a:prstGeom>
        </p:spPr>
      </p:pic>
    </p:spTree>
    <p:extLst>
      <p:ext uri="{BB962C8B-B14F-4D97-AF65-F5344CB8AC3E}">
        <p14:creationId xmlns:p14="http://schemas.microsoft.com/office/powerpoint/2010/main" val="169671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5-Spring-framework-IOC-and-Dependency-Injection-5-638.jpg">
            <a:extLst>
              <a:ext uri="{FF2B5EF4-FFF2-40B4-BE49-F238E27FC236}">
                <a16:creationId xmlns:a16="http://schemas.microsoft.com/office/drawing/2014/main" id="{93F26D9D-1D28-7E8F-5017-E51C099FA852}"/>
              </a:ext>
            </a:extLst>
          </p:cNvPr>
          <p:cNvPicPr>
            <a:picLocks noChangeAspect="1"/>
          </p:cNvPicPr>
          <p:nvPr/>
        </p:nvPicPr>
        <p:blipFill rotWithShape="1">
          <a:blip r:embed="rId2"/>
          <a:srcRect l="7705" t="12021" r="22623" b="18470"/>
          <a:stretch/>
        </p:blipFill>
        <p:spPr>
          <a:xfrm>
            <a:off x="266998" y="269822"/>
            <a:ext cx="5168778" cy="3867463"/>
          </a:xfrm>
          <a:prstGeom prst="rect">
            <a:avLst/>
          </a:prstGeom>
          <a:ln w="3175" cap="sq" cmpd="thickThin">
            <a:solidFill>
              <a:srgbClr val="000000"/>
            </a:solidFill>
            <a:prstDash val="solid"/>
            <a:miter lim="800000"/>
          </a:ln>
          <a:effectLst>
            <a:innerShdw blurRad="76200">
              <a:srgbClr val="000000"/>
            </a:innerShdw>
          </a:effectLst>
        </p:spPr>
      </p:pic>
      <p:pic>
        <p:nvPicPr>
          <p:cNvPr id="5" name="Picture 4" descr="06-Spring-framework-IOC-and-Dependency-Injection-6-638.jpg">
            <a:extLst>
              <a:ext uri="{FF2B5EF4-FFF2-40B4-BE49-F238E27FC236}">
                <a16:creationId xmlns:a16="http://schemas.microsoft.com/office/drawing/2014/main" id="{2527F7F7-BEF5-F895-24AB-43E6A36F8F78}"/>
              </a:ext>
            </a:extLst>
          </p:cNvPr>
          <p:cNvPicPr>
            <a:picLocks noChangeAspect="1"/>
          </p:cNvPicPr>
          <p:nvPr/>
        </p:nvPicPr>
        <p:blipFill rotWithShape="1">
          <a:blip r:embed="rId3"/>
          <a:srcRect l="8259" t="19672" r="16168" b="10382"/>
          <a:stretch/>
        </p:blipFill>
        <p:spPr>
          <a:xfrm>
            <a:off x="5721246" y="281065"/>
            <a:ext cx="6096000" cy="4231497"/>
          </a:xfrm>
          <a:prstGeom prst="rect">
            <a:avLst/>
          </a:prstGeom>
          <a:ln w="3175">
            <a:solidFill>
              <a:schemeClr val="tx1"/>
            </a:solidFill>
          </a:ln>
        </p:spPr>
      </p:pic>
    </p:spTree>
    <p:extLst>
      <p:ext uri="{BB962C8B-B14F-4D97-AF65-F5344CB8AC3E}">
        <p14:creationId xmlns:p14="http://schemas.microsoft.com/office/powerpoint/2010/main" val="296082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BE74-FF3A-19E1-3CD4-64C352B1E148}"/>
              </a:ext>
            </a:extLst>
          </p:cNvPr>
          <p:cNvSpPr>
            <a:spLocks noGrp="1"/>
          </p:cNvSpPr>
          <p:nvPr>
            <p:ph type="title"/>
          </p:nvPr>
        </p:nvSpPr>
        <p:spPr>
          <a:xfrm>
            <a:off x="677334" y="459698"/>
            <a:ext cx="8596668" cy="784485"/>
          </a:xfrm>
        </p:spPr>
        <p:txBody>
          <a:bodyPr>
            <a:normAutofit/>
          </a:bodyPr>
          <a:lstStyle/>
          <a:p>
            <a:r>
              <a:rPr lang="en-US" dirty="0"/>
              <a:t>DI Benefits</a:t>
            </a:r>
          </a:p>
        </p:txBody>
      </p:sp>
      <p:pic>
        <p:nvPicPr>
          <p:cNvPr id="5" name="Content Placeholder 4">
            <a:extLst>
              <a:ext uri="{FF2B5EF4-FFF2-40B4-BE49-F238E27FC236}">
                <a16:creationId xmlns:a16="http://schemas.microsoft.com/office/drawing/2014/main" id="{764C7442-96C5-63FC-0495-C4F384F6469C}"/>
              </a:ext>
            </a:extLst>
          </p:cNvPr>
          <p:cNvPicPr>
            <a:picLocks noGrp="1" noChangeAspect="1"/>
          </p:cNvPicPr>
          <p:nvPr>
            <p:ph idx="1"/>
          </p:nvPr>
        </p:nvPicPr>
        <p:blipFill>
          <a:blip r:embed="rId2"/>
          <a:stretch>
            <a:fillRect/>
          </a:stretch>
        </p:blipFill>
        <p:spPr>
          <a:xfrm>
            <a:off x="677334" y="1244183"/>
            <a:ext cx="10490338" cy="5321508"/>
          </a:xfrm>
        </p:spPr>
      </p:pic>
    </p:spTree>
    <p:extLst>
      <p:ext uri="{BB962C8B-B14F-4D97-AF65-F5344CB8AC3E}">
        <p14:creationId xmlns:p14="http://schemas.microsoft.com/office/powerpoint/2010/main" val="152365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871A-9E25-B9A5-3097-7FFCFCD71722}"/>
              </a:ext>
            </a:extLst>
          </p:cNvPr>
          <p:cNvSpPr>
            <a:spLocks noGrp="1"/>
          </p:cNvSpPr>
          <p:nvPr>
            <p:ph type="title"/>
          </p:nvPr>
        </p:nvSpPr>
        <p:spPr/>
        <p:txBody>
          <a:bodyPr/>
          <a:lstStyle/>
          <a:p>
            <a:r>
              <a:rPr lang="en-US" dirty="0"/>
              <a:t>Inversion of Control</a:t>
            </a:r>
          </a:p>
        </p:txBody>
      </p:sp>
      <p:sp>
        <p:nvSpPr>
          <p:cNvPr id="3" name="Content Placeholder 2">
            <a:extLst>
              <a:ext uri="{FF2B5EF4-FFF2-40B4-BE49-F238E27FC236}">
                <a16:creationId xmlns:a16="http://schemas.microsoft.com/office/drawing/2014/main" id="{E9A8E436-562A-FFAD-4539-A95DDAE90F42}"/>
              </a:ext>
            </a:extLst>
          </p:cNvPr>
          <p:cNvSpPr>
            <a:spLocks noGrp="1"/>
          </p:cNvSpPr>
          <p:nvPr>
            <p:ph idx="1"/>
          </p:nvPr>
        </p:nvSpPr>
        <p:spPr>
          <a:xfrm>
            <a:off x="677334" y="1364105"/>
            <a:ext cx="10670220" cy="5186597"/>
          </a:xfrm>
        </p:spPr>
        <p:txBody>
          <a:bodyPr>
            <a:normAutofit fontScale="92500"/>
          </a:bodyPr>
          <a:lstStyle/>
          <a:p>
            <a:pPr algn="just"/>
            <a:r>
              <a:rPr lang="en-US" sz="2400" dirty="0"/>
              <a:t>The flow of business logic depends on the statically defined objects and their dependents. This approach creates tightly coupled applications that are hard to extend or modify. But with IOC containers, the business logic depends on the object graph built by an IOC container.</a:t>
            </a:r>
          </a:p>
          <a:p>
            <a:pPr algn="just"/>
            <a:r>
              <a:rPr lang="en-US" sz="2400" dirty="0"/>
              <a:t>In software engineering, IOC describe a design in which custom-written portions of a computer program receive the flow of control from generic reusable library.</a:t>
            </a:r>
          </a:p>
          <a:p>
            <a:pPr algn="just"/>
            <a:r>
              <a:rPr lang="en-US" sz="2400" dirty="0"/>
              <a:t>DI is concrete example of IOC.</a:t>
            </a:r>
          </a:p>
          <a:p>
            <a:pPr algn="just"/>
            <a:r>
              <a:rPr lang="en-US" sz="2400" dirty="0"/>
              <a:t>The spring container is at the core of the spring framework.</a:t>
            </a:r>
          </a:p>
          <a:p>
            <a:pPr algn="just"/>
            <a:r>
              <a:rPr lang="en-US" sz="2400" dirty="0"/>
              <a:t>The container will create the objects, wire them together, configure them and manage their complete life cycle from creation till destruction.</a:t>
            </a:r>
          </a:p>
          <a:p>
            <a:pPr algn="just"/>
            <a:r>
              <a:rPr lang="en-US" sz="2400" dirty="0"/>
              <a:t>The </a:t>
            </a:r>
            <a:r>
              <a:rPr lang="en-US" sz="2400" b="1" dirty="0"/>
              <a:t>Inversion of Control </a:t>
            </a:r>
            <a:r>
              <a:rPr lang="en-US" sz="2400" dirty="0"/>
              <a:t>is a process by which application defines the dependency and Spring IoC Container manages these processes as well life cycle of </a:t>
            </a:r>
            <a:r>
              <a:rPr lang="en-US" sz="2400" b="1" dirty="0"/>
              <a:t>beans</a:t>
            </a:r>
            <a:r>
              <a:rPr lang="en-US" sz="2400" dirty="0"/>
              <a:t>.</a:t>
            </a:r>
          </a:p>
        </p:txBody>
      </p:sp>
    </p:spTree>
    <p:extLst>
      <p:ext uri="{BB962C8B-B14F-4D97-AF65-F5344CB8AC3E}">
        <p14:creationId xmlns:p14="http://schemas.microsoft.com/office/powerpoint/2010/main" val="4261500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92C0-E3C3-CEF2-8D7F-458D16341676}"/>
              </a:ext>
            </a:extLst>
          </p:cNvPr>
          <p:cNvSpPr>
            <a:spLocks noGrp="1"/>
          </p:cNvSpPr>
          <p:nvPr>
            <p:ph type="title"/>
          </p:nvPr>
        </p:nvSpPr>
        <p:spPr/>
        <p:txBody>
          <a:bodyPr/>
          <a:lstStyle/>
          <a:p>
            <a:r>
              <a:rPr lang="en-US" dirty="0"/>
              <a:t>IOC Features</a:t>
            </a:r>
          </a:p>
        </p:txBody>
      </p:sp>
      <p:pic>
        <p:nvPicPr>
          <p:cNvPr id="5" name="Picture 4">
            <a:extLst>
              <a:ext uri="{FF2B5EF4-FFF2-40B4-BE49-F238E27FC236}">
                <a16:creationId xmlns:a16="http://schemas.microsoft.com/office/drawing/2014/main" id="{ED49F9F2-20F8-EE9A-9D67-3AF02D92A40C}"/>
              </a:ext>
            </a:extLst>
          </p:cNvPr>
          <p:cNvPicPr>
            <a:picLocks noChangeAspect="1"/>
          </p:cNvPicPr>
          <p:nvPr/>
        </p:nvPicPr>
        <p:blipFill>
          <a:blip r:embed="rId2"/>
          <a:stretch>
            <a:fillRect/>
          </a:stretch>
        </p:blipFill>
        <p:spPr>
          <a:xfrm>
            <a:off x="6625739" y="1429290"/>
            <a:ext cx="5296525" cy="3999420"/>
          </a:xfrm>
          <a:prstGeom prst="rect">
            <a:avLst/>
          </a:prstGeom>
        </p:spPr>
      </p:pic>
      <p:pic>
        <p:nvPicPr>
          <p:cNvPr id="7" name="Picture 6">
            <a:extLst>
              <a:ext uri="{FF2B5EF4-FFF2-40B4-BE49-F238E27FC236}">
                <a16:creationId xmlns:a16="http://schemas.microsoft.com/office/drawing/2014/main" id="{EF993ABD-91C8-E4FC-1BDC-7986592FAF18}"/>
              </a:ext>
            </a:extLst>
          </p:cNvPr>
          <p:cNvPicPr>
            <a:picLocks noChangeAspect="1"/>
          </p:cNvPicPr>
          <p:nvPr/>
        </p:nvPicPr>
        <p:blipFill>
          <a:blip r:embed="rId3"/>
          <a:stretch>
            <a:fillRect/>
          </a:stretch>
        </p:blipFill>
        <p:spPr>
          <a:xfrm>
            <a:off x="909316" y="1677727"/>
            <a:ext cx="4017363" cy="3291097"/>
          </a:xfrm>
          <a:prstGeom prst="rect">
            <a:avLst/>
          </a:prstGeom>
        </p:spPr>
      </p:pic>
      <p:sp>
        <p:nvSpPr>
          <p:cNvPr id="8" name="TextBox 7">
            <a:extLst>
              <a:ext uri="{FF2B5EF4-FFF2-40B4-BE49-F238E27FC236}">
                <a16:creationId xmlns:a16="http://schemas.microsoft.com/office/drawing/2014/main" id="{B2A1B4BD-1473-7690-30DA-F68F19FB2098}"/>
              </a:ext>
            </a:extLst>
          </p:cNvPr>
          <p:cNvSpPr txBox="1"/>
          <p:nvPr/>
        </p:nvSpPr>
        <p:spPr>
          <a:xfrm>
            <a:off x="134911" y="5113621"/>
            <a:ext cx="6235995" cy="923330"/>
          </a:xfrm>
          <a:prstGeom prst="rect">
            <a:avLst/>
          </a:prstGeom>
          <a:noFill/>
        </p:spPr>
        <p:txBody>
          <a:bodyPr wrap="square" rtlCol="0">
            <a:spAutoFit/>
          </a:bodyPr>
          <a:lstStyle/>
          <a:p>
            <a:r>
              <a:rPr lang="en-US" dirty="0"/>
              <a:t>The Spring IOC container by using Java POJO classes and configuration metadata produces a fully configured and executable system or application. </a:t>
            </a:r>
          </a:p>
        </p:txBody>
      </p:sp>
    </p:spTree>
    <p:extLst>
      <p:ext uri="{BB962C8B-B14F-4D97-AF65-F5344CB8AC3E}">
        <p14:creationId xmlns:p14="http://schemas.microsoft.com/office/powerpoint/2010/main" val="63944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3539-079F-FA8B-27FC-DB1EA10C4BE1}"/>
              </a:ext>
            </a:extLst>
          </p:cNvPr>
          <p:cNvSpPr>
            <a:spLocks noGrp="1"/>
          </p:cNvSpPr>
          <p:nvPr>
            <p:ph type="title"/>
          </p:nvPr>
        </p:nvSpPr>
        <p:spPr/>
        <p:txBody>
          <a:bodyPr/>
          <a:lstStyle/>
          <a:p>
            <a:r>
              <a:rPr lang="en-US" dirty="0"/>
              <a:t>Spring Project “Hello world” Creation using Maven</a:t>
            </a:r>
          </a:p>
        </p:txBody>
      </p:sp>
      <p:sp>
        <p:nvSpPr>
          <p:cNvPr id="3" name="Content Placeholder 2">
            <a:extLst>
              <a:ext uri="{FF2B5EF4-FFF2-40B4-BE49-F238E27FC236}">
                <a16:creationId xmlns:a16="http://schemas.microsoft.com/office/drawing/2014/main" id="{067C3F14-8224-606A-3567-2A263A21EED5}"/>
              </a:ext>
            </a:extLst>
          </p:cNvPr>
          <p:cNvSpPr>
            <a:spLocks noGrp="1"/>
          </p:cNvSpPr>
          <p:nvPr>
            <p:ph idx="1"/>
          </p:nvPr>
        </p:nvSpPr>
        <p:spPr>
          <a:xfrm>
            <a:off x="677333" y="2038661"/>
            <a:ext cx="10895073" cy="4002701"/>
          </a:xfrm>
        </p:spPr>
        <p:txBody>
          <a:bodyPr/>
          <a:lstStyle/>
          <a:p>
            <a:r>
              <a:rPr lang="en-US" dirty="0"/>
              <a:t>Create Maven Project with Java Application</a:t>
            </a:r>
          </a:p>
          <a:p>
            <a:r>
              <a:rPr lang="en-US" dirty="0"/>
              <a:t>Adding dependencies in pom.xml </a:t>
            </a:r>
            <a:r>
              <a:rPr lang="en-US" dirty="0">
                <a:sym typeface="Wingdings" panose="05000000000000000000" pitchFamily="2" charset="2"/>
              </a:rPr>
              <a:t> Spring core , spring context, spring beans . Take it from maven repository.</a:t>
            </a:r>
          </a:p>
          <a:p>
            <a:r>
              <a:rPr lang="en-US" dirty="0">
                <a:sym typeface="Wingdings" panose="05000000000000000000" pitchFamily="2" charset="2"/>
              </a:rPr>
              <a:t>Create beans -&gt; Java class</a:t>
            </a:r>
          </a:p>
          <a:p>
            <a:r>
              <a:rPr lang="en-US" dirty="0">
                <a:sym typeface="Wingdings" panose="05000000000000000000" pitchFamily="2" charset="2"/>
              </a:rPr>
              <a:t>Crete configuration file -&gt; SpringConfig.xml in resource folder and add bean tag in in that.</a:t>
            </a:r>
          </a:p>
          <a:p>
            <a:r>
              <a:rPr lang="en-US" dirty="0">
                <a:sym typeface="Wingdings" panose="05000000000000000000" pitchFamily="2" charset="2"/>
              </a:rPr>
              <a:t>Create Test class in that main method create container and call bean object.</a:t>
            </a:r>
          </a:p>
          <a:p>
            <a:endParaRPr lang="en-US" dirty="0"/>
          </a:p>
        </p:txBody>
      </p:sp>
    </p:spTree>
    <p:extLst>
      <p:ext uri="{BB962C8B-B14F-4D97-AF65-F5344CB8AC3E}">
        <p14:creationId xmlns:p14="http://schemas.microsoft.com/office/powerpoint/2010/main" val="133286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8C88-C7A4-61ED-AC12-F4EFC4983472}"/>
              </a:ext>
            </a:extLst>
          </p:cNvPr>
          <p:cNvSpPr>
            <a:spLocks noGrp="1"/>
          </p:cNvSpPr>
          <p:nvPr>
            <p:ph type="title"/>
          </p:nvPr>
        </p:nvSpPr>
        <p:spPr>
          <a:xfrm>
            <a:off x="677334" y="609600"/>
            <a:ext cx="8596668" cy="617512"/>
          </a:xfrm>
        </p:spPr>
        <p:txBody>
          <a:bodyPr>
            <a:normAutofit fontScale="90000"/>
          </a:bodyPr>
          <a:lstStyle/>
          <a:p>
            <a:r>
              <a:rPr lang="en-US" dirty="0"/>
              <a:t>Spring IOC container</a:t>
            </a:r>
          </a:p>
        </p:txBody>
      </p:sp>
      <p:sp>
        <p:nvSpPr>
          <p:cNvPr id="3" name="Content Placeholder 2">
            <a:extLst>
              <a:ext uri="{FF2B5EF4-FFF2-40B4-BE49-F238E27FC236}">
                <a16:creationId xmlns:a16="http://schemas.microsoft.com/office/drawing/2014/main" id="{0550889D-2CE8-5988-3DC6-B902590D5657}"/>
              </a:ext>
            </a:extLst>
          </p:cNvPr>
          <p:cNvSpPr>
            <a:spLocks noGrp="1"/>
          </p:cNvSpPr>
          <p:nvPr>
            <p:ph idx="1"/>
          </p:nvPr>
        </p:nvSpPr>
        <p:spPr>
          <a:xfrm>
            <a:off x="677334" y="1678899"/>
            <a:ext cx="4644174" cy="4362464"/>
          </a:xfrm>
        </p:spPr>
        <p:txBody>
          <a:bodyPr/>
          <a:lstStyle/>
          <a:p>
            <a:endParaRPr lang="en-US" dirty="0"/>
          </a:p>
        </p:txBody>
      </p:sp>
      <p:pic>
        <p:nvPicPr>
          <p:cNvPr id="5" name="Picture 4">
            <a:extLst>
              <a:ext uri="{FF2B5EF4-FFF2-40B4-BE49-F238E27FC236}">
                <a16:creationId xmlns:a16="http://schemas.microsoft.com/office/drawing/2014/main" id="{BB243853-342D-1BA6-37E6-B8177ACD05B1}"/>
              </a:ext>
            </a:extLst>
          </p:cNvPr>
          <p:cNvPicPr>
            <a:picLocks noChangeAspect="1"/>
          </p:cNvPicPr>
          <p:nvPr/>
        </p:nvPicPr>
        <p:blipFill>
          <a:blip r:embed="rId3"/>
          <a:stretch>
            <a:fillRect/>
          </a:stretch>
        </p:blipFill>
        <p:spPr>
          <a:xfrm>
            <a:off x="677334" y="1478613"/>
            <a:ext cx="10275413" cy="5014537"/>
          </a:xfrm>
          <a:prstGeom prst="rect">
            <a:avLst/>
          </a:prstGeom>
        </p:spPr>
      </p:pic>
      <p:sp>
        <p:nvSpPr>
          <p:cNvPr id="6" name="TextBox 5">
            <a:extLst>
              <a:ext uri="{FF2B5EF4-FFF2-40B4-BE49-F238E27FC236}">
                <a16:creationId xmlns:a16="http://schemas.microsoft.com/office/drawing/2014/main" id="{EC84C0B0-891D-295A-834C-BEABABA9E3F8}"/>
              </a:ext>
            </a:extLst>
          </p:cNvPr>
          <p:cNvSpPr txBox="1"/>
          <p:nvPr/>
        </p:nvSpPr>
        <p:spPr>
          <a:xfrm>
            <a:off x="4848727" y="609600"/>
            <a:ext cx="6104020" cy="646331"/>
          </a:xfrm>
          <a:prstGeom prst="rect">
            <a:avLst/>
          </a:prstGeom>
          <a:noFill/>
        </p:spPr>
        <p:txBody>
          <a:bodyPr wrap="square">
            <a:spAutoFit/>
          </a:bodyPr>
          <a:lstStyle/>
          <a:p>
            <a:r>
              <a:rPr lang="en-US" b="0" i="0" dirty="0">
                <a:solidFill>
                  <a:srgbClr val="000000"/>
                </a:solidFill>
                <a:effectLst/>
                <a:highlight>
                  <a:srgbClr val="FFFFFF"/>
                </a:highlight>
                <a:latin typeface="Segoe UI" panose="020B0502040204020203" pitchFamily="34" charset="0"/>
              </a:rPr>
              <a:t>Spring Framework provides two </a:t>
            </a:r>
            <a:r>
              <a:rPr lang="en-US" b="0" i="0" u="none" strike="noStrike" dirty="0">
                <a:solidFill>
                  <a:srgbClr val="0000FF"/>
                </a:solidFill>
                <a:effectLst/>
                <a:highlight>
                  <a:srgbClr val="FFFFFF"/>
                </a:highlight>
                <a:latin typeface="Segoe UI" panose="020B0502040204020203" pitchFamily="34" charset="0"/>
              </a:rPr>
              <a:t>Java Interfaces</a:t>
            </a:r>
            <a:r>
              <a:rPr lang="en-US" b="0" i="0" dirty="0">
                <a:solidFill>
                  <a:srgbClr val="000000"/>
                </a:solidFill>
                <a:effectLst/>
                <a:highlight>
                  <a:srgbClr val="FFFFFF"/>
                </a:highlight>
                <a:latin typeface="Segoe UI" panose="020B0502040204020203" pitchFamily="34" charset="0"/>
              </a:rPr>
              <a:t>, that works as Spring Containers.</a:t>
            </a:r>
            <a:endParaRPr lang="en-US" dirty="0"/>
          </a:p>
        </p:txBody>
      </p:sp>
    </p:spTree>
    <p:extLst>
      <p:ext uri="{BB962C8B-B14F-4D97-AF65-F5344CB8AC3E}">
        <p14:creationId xmlns:p14="http://schemas.microsoft.com/office/powerpoint/2010/main" val="1662244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98AD-BB5C-239D-D6DD-5CF146D06EA7}"/>
              </a:ext>
            </a:extLst>
          </p:cNvPr>
          <p:cNvSpPr>
            <a:spLocks noGrp="1"/>
          </p:cNvSpPr>
          <p:nvPr>
            <p:ph type="title"/>
          </p:nvPr>
        </p:nvSpPr>
        <p:spPr/>
        <p:txBody>
          <a:bodyPr/>
          <a:lstStyle/>
          <a:p>
            <a:r>
              <a:rPr lang="en-US" dirty="0"/>
              <a:t>Bean Factory</a:t>
            </a:r>
          </a:p>
        </p:txBody>
      </p:sp>
      <p:sp>
        <p:nvSpPr>
          <p:cNvPr id="3" name="Content Placeholder 2">
            <a:extLst>
              <a:ext uri="{FF2B5EF4-FFF2-40B4-BE49-F238E27FC236}">
                <a16:creationId xmlns:a16="http://schemas.microsoft.com/office/drawing/2014/main" id="{1FABD2A5-A3B4-4B72-D36A-9B2787E7124B}"/>
              </a:ext>
            </a:extLst>
          </p:cNvPr>
          <p:cNvSpPr>
            <a:spLocks noGrp="1"/>
          </p:cNvSpPr>
          <p:nvPr>
            <p:ph idx="1"/>
          </p:nvPr>
        </p:nvSpPr>
        <p:spPr>
          <a:xfrm>
            <a:off x="677334" y="1678899"/>
            <a:ext cx="10070614" cy="4362464"/>
          </a:xfrm>
        </p:spPr>
        <p:txBody>
          <a:bodyPr>
            <a:normAutofit/>
          </a:bodyPr>
          <a:lstStyle/>
          <a:p>
            <a:r>
              <a:rPr lang="en-US" sz="2800" b="1" i="0" dirty="0">
                <a:solidFill>
                  <a:srgbClr val="000000"/>
                </a:solidFill>
                <a:effectLst/>
                <a:highlight>
                  <a:srgbClr val="FFFFFF"/>
                </a:highlight>
                <a:latin typeface="+mj-lt"/>
              </a:rPr>
              <a:t>It supports only XML configuration. </a:t>
            </a:r>
          </a:p>
          <a:p>
            <a:r>
              <a:rPr lang="en-US" sz="2800" b="1" i="0" dirty="0">
                <a:solidFill>
                  <a:srgbClr val="000000"/>
                </a:solidFill>
                <a:effectLst/>
                <a:highlight>
                  <a:srgbClr val="FFFFFF"/>
                </a:highlight>
                <a:latin typeface="+mj-lt"/>
              </a:rPr>
              <a:t>It comes under package </a:t>
            </a:r>
            <a:r>
              <a:rPr lang="en-US" sz="2800" b="1" i="0" dirty="0" err="1">
                <a:solidFill>
                  <a:srgbClr val="000000"/>
                </a:solidFill>
                <a:effectLst/>
                <a:highlight>
                  <a:srgbClr val="FFFFFF"/>
                </a:highlight>
                <a:latin typeface="+mj-lt"/>
              </a:rPr>
              <a:t>org.springframework.beans</a:t>
            </a:r>
            <a:r>
              <a:rPr lang="en-US" sz="2800" b="1" i="1" dirty="0">
                <a:solidFill>
                  <a:srgbClr val="000000"/>
                </a:solidFill>
                <a:effectLst/>
                <a:highlight>
                  <a:srgbClr val="FFFFFF"/>
                </a:highlight>
                <a:latin typeface="+mj-lt"/>
              </a:rPr>
              <a:t>.</a:t>
            </a:r>
          </a:p>
          <a:p>
            <a:r>
              <a:rPr lang="en-US" sz="2800" b="1" dirty="0">
                <a:solidFill>
                  <a:srgbClr val="000000"/>
                </a:solidFill>
                <a:effectLst/>
                <a:highlight>
                  <a:srgbClr val="FFFFFF"/>
                </a:highlight>
                <a:latin typeface="+mj-lt"/>
              </a:rPr>
              <a:t>Known as legacy container</a:t>
            </a:r>
            <a:r>
              <a:rPr lang="en-US" sz="2800" b="1" i="0" dirty="0">
                <a:solidFill>
                  <a:srgbClr val="000000"/>
                </a:solidFill>
                <a:effectLst/>
                <a:highlight>
                  <a:srgbClr val="FFFFFF"/>
                </a:highlight>
                <a:latin typeface="+mj-lt"/>
              </a:rPr>
              <a:t>.</a:t>
            </a:r>
          </a:p>
          <a:p>
            <a:r>
              <a:rPr lang="en-US" sz="2800" b="1" i="0" dirty="0">
                <a:solidFill>
                  <a:srgbClr val="000000"/>
                </a:solidFill>
                <a:effectLst/>
                <a:highlight>
                  <a:srgbClr val="FFFFFF"/>
                </a:highlight>
                <a:latin typeface="+mj-lt"/>
              </a:rPr>
              <a:t>Since we can’t create an object from an Interface in Java, the </a:t>
            </a:r>
            <a:r>
              <a:rPr lang="en-US" sz="2800" b="1" i="0" dirty="0" err="1">
                <a:solidFill>
                  <a:srgbClr val="000000"/>
                </a:solidFill>
                <a:effectLst/>
                <a:highlight>
                  <a:srgbClr val="FFFFFF"/>
                </a:highlight>
                <a:latin typeface="+mj-lt"/>
              </a:rPr>
              <a:t>BeanFactory</a:t>
            </a:r>
            <a:r>
              <a:rPr lang="en-US" sz="2800" b="1" i="0" dirty="0">
                <a:solidFill>
                  <a:srgbClr val="000000"/>
                </a:solidFill>
                <a:effectLst/>
                <a:highlight>
                  <a:srgbClr val="FFFFFF"/>
                </a:highlight>
                <a:latin typeface="+mj-lt"/>
              </a:rPr>
              <a:t> interface provides a most commonly used implementation class which is </a:t>
            </a:r>
            <a:r>
              <a:rPr lang="en-US" sz="2800" b="1" i="0" dirty="0" err="1">
                <a:solidFill>
                  <a:srgbClr val="000000"/>
                </a:solidFill>
                <a:effectLst/>
                <a:highlight>
                  <a:srgbClr val="FFFFFF"/>
                </a:highlight>
                <a:latin typeface="+mj-lt"/>
              </a:rPr>
              <a:t>XmlBeanFactory</a:t>
            </a:r>
            <a:r>
              <a:rPr lang="en-US" sz="2800" b="1" i="0" dirty="0">
                <a:solidFill>
                  <a:srgbClr val="000000"/>
                </a:solidFill>
                <a:effectLst/>
                <a:highlight>
                  <a:srgbClr val="FFFFFF"/>
                </a:highlight>
                <a:latin typeface="+mj-lt"/>
              </a:rPr>
              <a:t>.</a:t>
            </a:r>
            <a:endParaRPr lang="en-US" sz="2800" b="1" dirty="0">
              <a:latin typeface="+mj-lt"/>
            </a:endParaRPr>
          </a:p>
        </p:txBody>
      </p:sp>
    </p:spTree>
    <p:extLst>
      <p:ext uri="{BB962C8B-B14F-4D97-AF65-F5344CB8AC3E}">
        <p14:creationId xmlns:p14="http://schemas.microsoft.com/office/powerpoint/2010/main" val="3831445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88E9-969D-A381-03A3-7D305E6186DC}"/>
              </a:ext>
            </a:extLst>
          </p:cNvPr>
          <p:cNvSpPr>
            <a:spLocks noGrp="1"/>
          </p:cNvSpPr>
          <p:nvPr>
            <p:ph type="title"/>
          </p:nvPr>
        </p:nvSpPr>
        <p:spPr/>
        <p:txBody>
          <a:bodyPr/>
          <a:lstStyle/>
          <a:p>
            <a:r>
              <a:rPr lang="en-US" dirty="0"/>
              <a:t>Application Context</a:t>
            </a:r>
          </a:p>
        </p:txBody>
      </p:sp>
      <p:sp>
        <p:nvSpPr>
          <p:cNvPr id="3" name="Content Placeholder 2">
            <a:extLst>
              <a:ext uri="{FF2B5EF4-FFF2-40B4-BE49-F238E27FC236}">
                <a16:creationId xmlns:a16="http://schemas.microsoft.com/office/drawing/2014/main" id="{E4295933-CFDA-A37D-3D37-C8D347B9FF2E}"/>
              </a:ext>
            </a:extLst>
          </p:cNvPr>
          <p:cNvSpPr>
            <a:spLocks noGrp="1"/>
          </p:cNvSpPr>
          <p:nvPr>
            <p:ph idx="1"/>
          </p:nvPr>
        </p:nvSpPr>
        <p:spPr>
          <a:xfrm>
            <a:off x="677334" y="1364105"/>
            <a:ext cx="10837332" cy="6130977"/>
          </a:xfrm>
        </p:spPr>
        <p:txBody>
          <a:bodyPr/>
          <a:lstStyle/>
          <a:p>
            <a:r>
              <a:rPr lang="en-US" sz="2800" dirty="0"/>
              <a:t>I</a:t>
            </a:r>
            <a:r>
              <a:rPr lang="en-US" sz="2800" b="0" i="0" dirty="0">
                <a:solidFill>
                  <a:srgbClr val="000000"/>
                </a:solidFill>
                <a:effectLst/>
                <a:highlight>
                  <a:srgbClr val="FFFFFF"/>
                </a:highlight>
              </a:rPr>
              <a:t>t supports all the forms of configuration: XML, Java and Annotation. </a:t>
            </a:r>
          </a:p>
          <a:p>
            <a:r>
              <a:rPr lang="en-US" sz="2800" b="0" i="0" dirty="0">
                <a:solidFill>
                  <a:srgbClr val="000000"/>
                </a:solidFill>
                <a:effectLst/>
                <a:highlight>
                  <a:srgbClr val="FFFFFF"/>
                </a:highlight>
              </a:rPr>
              <a:t>It comes under package </a:t>
            </a:r>
            <a:r>
              <a:rPr lang="en-US" sz="2800" b="0" i="0" dirty="0" err="1">
                <a:solidFill>
                  <a:srgbClr val="000000"/>
                </a:solidFill>
                <a:effectLst/>
                <a:highlight>
                  <a:srgbClr val="FFFFFF"/>
                </a:highlight>
              </a:rPr>
              <a:t>org.springframework.context</a:t>
            </a:r>
            <a:r>
              <a:rPr lang="en-US" sz="2800" b="0" i="0" dirty="0">
                <a:solidFill>
                  <a:srgbClr val="000000"/>
                </a:solidFill>
                <a:effectLst/>
                <a:highlight>
                  <a:srgbClr val="FFFFFF"/>
                </a:highlight>
              </a:rPr>
              <a:t>.</a:t>
            </a:r>
          </a:p>
          <a:p>
            <a:r>
              <a:rPr lang="en-US" sz="2800" dirty="0">
                <a:solidFill>
                  <a:srgbClr val="000000"/>
                </a:solidFill>
                <a:highlight>
                  <a:srgbClr val="FFFFFF"/>
                </a:highlight>
              </a:rPr>
              <a:t>It </a:t>
            </a:r>
            <a:r>
              <a:rPr lang="en-US" sz="2800" b="0" i="0" dirty="0">
                <a:solidFill>
                  <a:srgbClr val="000000"/>
                </a:solidFill>
                <a:effectLst/>
                <a:highlight>
                  <a:srgbClr val="FFFFFF"/>
                </a:highlight>
              </a:rPr>
              <a:t>provides multiple implementation classes such as:</a:t>
            </a:r>
          </a:p>
          <a:p>
            <a:pPr algn="l" fontAlgn="base"/>
            <a:r>
              <a:rPr lang="en-US" sz="2800" b="1" i="0" dirty="0">
                <a:solidFill>
                  <a:srgbClr val="000080"/>
                </a:solidFill>
                <a:effectLst/>
                <a:highlight>
                  <a:srgbClr val="FFFFFF"/>
                </a:highlight>
              </a:rPr>
              <a:t>(A) </a:t>
            </a:r>
            <a:r>
              <a:rPr lang="en-US" sz="2800" b="1" i="0" dirty="0" err="1">
                <a:solidFill>
                  <a:srgbClr val="000080"/>
                </a:solidFill>
                <a:effectLst/>
                <a:highlight>
                  <a:srgbClr val="FFFFFF"/>
                </a:highlight>
              </a:rPr>
              <a:t>ClassPathXmlApplicationContext</a:t>
            </a:r>
            <a:r>
              <a:rPr lang="en-US" sz="2800" b="1" i="0" dirty="0">
                <a:solidFill>
                  <a:srgbClr val="000000"/>
                </a:solidFill>
                <a:effectLst/>
                <a:highlight>
                  <a:srgbClr val="FFFFFF"/>
                </a:highlight>
              </a:rPr>
              <a:t> :</a:t>
            </a:r>
            <a:r>
              <a:rPr lang="en-US" sz="2800" b="0" i="0" dirty="0">
                <a:solidFill>
                  <a:srgbClr val="000000"/>
                </a:solidFill>
                <a:effectLst/>
                <a:highlight>
                  <a:srgbClr val="FFFFFF"/>
                </a:highlight>
              </a:rPr>
              <a:t> We should use it when configuration file is at project’s class path.</a:t>
            </a:r>
          </a:p>
          <a:p>
            <a:pPr algn="l" fontAlgn="base"/>
            <a:r>
              <a:rPr lang="en-US" sz="2800" b="1" i="0" dirty="0">
                <a:solidFill>
                  <a:srgbClr val="000080"/>
                </a:solidFill>
                <a:effectLst/>
                <a:highlight>
                  <a:srgbClr val="FFFFFF"/>
                </a:highlight>
              </a:rPr>
              <a:t>(B) </a:t>
            </a:r>
            <a:r>
              <a:rPr lang="en-US" sz="2800" b="1" i="0" dirty="0" err="1">
                <a:solidFill>
                  <a:srgbClr val="000080"/>
                </a:solidFill>
                <a:effectLst/>
                <a:highlight>
                  <a:srgbClr val="FFFFFF"/>
                </a:highlight>
              </a:rPr>
              <a:t>FileSystemXmlApplicationContex</a:t>
            </a:r>
            <a:r>
              <a:rPr lang="en-US" sz="2800" b="1" i="0" dirty="0" err="1">
                <a:solidFill>
                  <a:srgbClr val="000000"/>
                </a:solidFill>
                <a:effectLst/>
                <a:highlight>
                  <a:srgbClr val="FFFFFF"/>
                </a:highlight>
              </a:rPr>
              <a:t>t</a:t>
            </a:r>
            <a:r>
              <a:rPr lang="en-US" sz="2800" b="1" i="0" dirty="0">
                <a:solidFill>
                  <a:srgbClr val="000000"/>
                </a:solidFill>
                <a:effectLst/>
                <a:highlight>
                  <a:srgbClr val="FFFFFF"/>
                </a:highlight>
              </a:rPr>
              <a:t> :</a:t>
            </a:r>
            <a:r>
              <a:rPr lang="en-US" sz="2800" b="0" i="0" dirty="0">
                <a:solidFill>
                  <a:srgbClr val="000000"/>
                </a:solidFill>
                <a:effectLst/>
                <a:highlight>
                  <a:srgbClr val="FFFFFF"/>
                </a:highlight>
              </a:rPr>
              <a:t> We should use it when configuration file is at server’s file system.</a:t>
            </a:r>
          </a:p>
          <a:p>
            <a:pPr algn="l" fontAlgn="base"/>
            <a:r>
              <a:rPr lang="en-US" sz="2800" b="1" i="0" dirty="0">
                <a:solidFill>
                  <a:srgbClr val="000080"/>
                </a:solidFill>
                <a:effectLst/>
                <a:highlight>
                  <a:srgbClr val="FFFFFF"/>
                </a:highlight>
              </a:rPr>
              <a:t>(C) </a:t>
            </a:r>
            <a:r>
              <a:rPr lang="en-US" sz="2800" b="1" i="0" dirty="0" err="1">
                <a:solidFill>
                  <a:srgbClr val="000080"/>
                </a:solidFill>
                <a:effectLst/>
                <a:highlight>
                  <a:srgbClr val="FFFFFF"/>
                </a:highlight>
              </a:rPr>
              <a:t>AnnotationConfigApplicationContext</a:t>
            </a:r>
            <a:r>
              <a:rPr lang="en-US" sz="2800" b="1" i="0" dirty="0">
                <a:solidFill>
                  <a:srgbClr val="000000"/>
                </a:solidFill>
                <a:effectLst/>
                <a:highlight>
                  <a:srgbClr val="FFFFFF"/>
                </a:highlight>
              </a:rPr>
              <a:t> :</a:t>
            </a:r>
            <a:r>
              <a:rPr lang="en-US" sz="2800" b="0" i="0" dirty="0">
                <a:solidFill>
                  <a:srgbClr val="000000"/>
                </a:solidFill>
                <a:effectLst/>
                <a:highlight>
                  <a:srgbClr val="FFFFFF"/>
                </a:highlight>
              </a:rPr>
              <a:t> We should use it when we are using annotation-based configuration.</a:t>
            </a:r>
          </a:p>
          <a:p>
            <a:endParaRPr lang="en-US" dirty="0"/>
          </a:p>
        </p:txBody>
      </p:sp>
    </p:spTree>
    <p:extLst>
      <p:ext uri="{BB962C8B-B14F-4D97-AF65-F5344CB8AC3E}">
        <p14:creationId xmlns:p14="http://schemas.microsoft.com/office/powerpoint/2010/main" val="3192008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7F10-587E-7FDE-205E-64EC59C5AAD2}"/>
              </a:ext>
            </a:extLst>
          </p:cNvPr>
          <p:cNvSpPr>
            <a:spLocks noGrp="1"/>
          </p:cNvSpPr>
          <p:nvPr>
            <p:ph type="title"/>
          </p:nvPr>
        </p:nvSpPr>
        <p:spPr>
          <a:xfrm>
            <a:off x="352425" y="157162"/>
            <a:ext cx="10515600" cy="866775"/>
          </a:xfrm>
        </p:spPr>
        <p:txBody>
          <a:bodyPr/>
          <a:lstStyle/>
          <a:p>
            <a:r>
              <a:rPr lang="en-US" dirty="0"/>
              <a:t>Framework :</a:t>
            </a:r>
          </a:p>
        </p:txBody>
      </p:sp>
      <p:sp>
        <p:nvSpPr>
          <p:cNvPr id="3" name="Content Placeholder 2">
            <a:extLst>
              <a:ext uri="{FF2B5EF4-FFF2-40B4-BE49-F238E27FC236}">
                <a16:creationId xmlns:a16="http://schemas.microsoft.com/office/drawing/2014/main" id="{A1C434C4-CA04-9157-FD22-870669B8B116}"/>
              </a:ext>
            </a:extLst>
          </p:cNvPr>
          <p:cNvSpPr>
            <a:spLocks noGrp="1"/>
          </p:cNvSpPr>
          <p:nvPr>
            <p:ph idx="1"/>
          </p:nvPr>
        </p:nvSpPr>
        <p:spPr>
          <a:xfrm>
            <a:off x="238125" y="1482725"/>
            <a:ext cx="3833813" cy="4351338"/>
          </a:xfrm>
        </p:spPr>
        <p:txBody>
          <a:bodyPr>
            <a:normAutofit/>
          </a:bodyPr>
          <a:lstStyle/>
          <a:p>
            <a:pPr algn="just"/>
            <a:r>
              <a:rPr lang="en-US" sz="2800" dirty="0">
                <a:latin typeface="Arial MT"/>
                <a:cs typeface="Arial MT"/>
              </a:rPr>
              <a:t>Frameworks</a:t>
            </a:r>
            <a:r>
              <a:rPr lang="en-US" sz="2800" spc="260" dirty="0">
                <a:latin typeface="Arial MT"/>
                <a:cs typeface="Arial MT"/>
              </a:rPr>
              <a:t> </a:t>
            </a:r>
            <a:r>
              <a:rPr lang="en-US" sz="2800" dirty="0">
                <a:latin typeface="Arial MT"/>
                <a:cs typeface="Arial MT"/>
              </a:rPr>
              <a:t>are</a:t>
            </a:r>
            <a:r>
              <a:rPr lang="en-US" sz="2800" spc="65" dirty="0">
                <a:latin typeface="Arial MT"/>
                <a:cs typeface="Arial MT"/>
              </a:rPr>
              <a:t> </a:t>
            </a:r>
            <a:r>
              <a:rPr lang="en-US" sz="2800" dirty="0">
                <a:latin typeface="Arial MT"/>
                <a:cs typeface="Arial MT"/>
              </a:rPr>
              <a:t>large</a:t>
            </a:r>
            <a:r>
              <a:rPr lang="en-US" sz="2800" spc="-20" dirty="0">
                <a:latin typeface="Arial MT"/>
                <a:cs typeface="Arial MT"/>
              </a:rPr>
              <a:t> </a:t>
            </a:r>
            <a:r>
              <a:rPr lang="en-US" sz="2800" dirty="0">
                <a:latin typeface="Arial MT"/>
                <a:cs typeface="Arial MT"/>
              </a:rPr>
              <a:t>prewritten</a:t>
            </a:r>
            <a:r>
              <a:rPr lang="en-US" sz="2800" spc="35" dirty="0">
                <a:latin typeface="Arial MT"/>
                <a:cs typeface="Arial MT"/>
              </a:rPr>
              <a:t> </a:t>
            </a:r>
            <a:r>
              <a:rPr lang="en-US" sz="2800" dirty="0">
                <a:latin typeface="Arial MT"/>
                <a:cs typeface="Arial MT"/>
              </a:rPr>
              <a:t>code</a:t>
            </a:r>
            <a:r>
              <a:rPr lang="en-US" sz="2800" spc="120" dirty="0">
                <a:latin typeface="Arial MT"/>
                <a:cs typeface="Arial MT"/>
              </a:rPr>
              <a:t> </a:t>
            </a:r>
            <a:r>
              <a:rPr lang="en-US" sz="2800" dirty="0">
                <a:latin typeface="Arial MT"/>
                <a:cs typeface="Arial MT"/>
              </a:rPr>
              <a:t>to</a:t>
            </a:r>
            <a:r>
              <a:rPr lang="en-US" sz="2800" spc="-5" dirty="0">
                <a:latin typeface="Arial MT"/>
                <a:cs typeface="Arial MT"/>
              </a:rPr>
              <a:t> </a:t>
            </a:r>
            <a:r>
              <a:rPr lang="en-US" sz="2800" spc="-10" dirty="0">
                <a:latin typeface="Arial MT"/>
                <a:cs typeface="Arial MT"/>
              </a:rPr>
              <a:t>which </a:t>
            </a:r>
            <a:r>
              <a:rPr lang="en-US" sz="2800" dirty="0">
                <a:latin typeface="Arial MT"/>
                <a:cs typeface="Arial MT"/>
              </a:rPr>
              <a:t>you</a:t>
            </a:r>
            <a:r>
              <a:rPr lang="en-US" sz="2800" spc="70" dirty="0">
                <a:latin typeface="Arial MT"/>
                <a:cs typeface="Arial MT"/>
              </a:rPr>
              <a:t> </a:t>
            </a:r>
            <a:r>
              <a:rPr lang="en-US" sz="2800" dirty="0">
                <a:latin typeface="Arial MT"/>
                <a:cs typeface="Arial MT"/>
              </a:rPr>
              <a:t>add</a:t>
            </a:r>
            <a:r>
              <a:rPr lang="en-US" sz="2800" spc="20" dirty="0">
                <a:latin typeface="Arial MT"/>
                <a:cs typeface="Arial MT"/>
              </a:rPr>
              <a:t> </a:t>
            </a:r>
            <a:r>
              <a:rPr lang="en-US" sz="2800" dirty="0">
                <a:latin typeface="Arial MT"/>
                <a:cs typeface="Arial MT"/>
              </a:rPr>
              <a:t>your</a:t>
            </a:r>
            <a:r>
              <a:rPr lang="en-US" sz="2800" spc="5" dirty="0">
                <a:latin typeface="Arial MT"/>
                <a:cs typeface="Arial MT"/>
              </a:rPr>
              <a:t> </a:t>
            </a:r>
            <a:r>
              <a:rPr lang="en-US" sz="2800" dirty="0">
                <a:latin typeface="Arial MT"/>
                <a:cs typeface="Arial MT"/>
              </a:rPr>
              <a:t>own</a:t>
            </a:r>
            <a:r>
              <a:rPr lang="en-US" sz="2800" spc="90" dirty="0">
                <a:latin typeface="Arial MT"/>
                <a:cs typeface="Arial MT"/>
              </a:rPr>
              <a:t> </a:t>
            </a:r>
            <a:r>
              <a:rPr lang="en-US" sz="2800" dirty="0">
                <a:latin typeface="Arial MT"/>
                <a:cs typeface="Arial MT"/>
              </a:rPr>
              <a:t>code</a:t>
            </a:r>
            <a:r>
              <a:rPr lang="en-US" sz="2800" spc="55" dirty="0">
                <a:latin typeface="Arial MT"/>
                <a:cs typeface="Arial MT"/>
              </a:rPr>
              <a:t> </a:t>
            </a:r>
            <a:r>
              <a:rPr lang="en-US" sz="2800" dirty="0">
                <a:latin typeface="Arial MT"/>
                <a:cs typeface="Arial MT"/>
              </a:rPr>
              <a:t>to</a:t>
            </a:r>
            <a:r>
              <a:rPr lang="en-US" sz="2800" spc="50" dirty="0">
                <a:latin typeface="Arial MT"/>
                <a:cs typeface="Arial MT"/>
              </a:rPr>
              <a:t> </a:t>
            </a:r>
            <a:r>
              <a:rPr lang="en-US" sz="2800" dirty="0">
                <a:latin typeface="Arial MT"/>
                <a:cs typeface="Arial MT"/>
              </a:rPr>
              <a:t>solve</a:t>
            </a:r>
            <a:r>
              <a:rPr lang="en-US" sz="2800" spc="85" dirty="0">
                <a:latin typeface="Arial MT"/>
                <a:cs typeface="Arial MT"/>
              </a:rPr>
              <a:t> </a:t>
            </a:r>
            <a:r>
              <a:rPr lang="en-US" sz="2800" dirty="0">
                <a:latin typeface="Arial MT"/>
                <a:cs typeface="Arial MT"/>
              </a:rPr>
              <a:t>a</a:t>
            </a:r>
            <a:r>
              <a:rPr lang="en-US" sz="2800" spc="-65" dirty="0">
                <a:latin typeface="Arial MT"/>
                <a:cs typeface="Arial MT"/>
              </a:rPr>
              <a:t> </a:t>
            </a:r>
            <a:r>
              <a:rPr lang="en-US" sz="2800" dirty="0">
                <a:latin typeface="Arial MT"/>
                <a:cs typeface="Arial MT"/>
              </a:rPr>
              <a:t>problem</a:t>
            </a:r>
            <a:r>
              <a:rPr lang="en-US" sz="2800" spc="100" dirty="0">
                <a:latin typeface="Arial MT"/>
                <a:cs typeface="Arial MT"/>
              </a:rPr>
              <a:t> </a:t>
            </a:r>
            <a:r>
              <a:rPr lang="en-US" sz="2800" dirty="0">
                <a:latin typeface="Arial MT"/>
                <a:cs typeface="Arial MT"/>
              </a:rPr>
              <a:t>in</a:t>
            </a:r>
            <a:r>
              <a:rPr lang="en-US" sz="2800" spc="50" dirty="0">
                <a:latin typeface="Arial MT"/>
                <a:cs typeface="Arial MT"/>
              </a:rPr>
              <a:t> </a:t>
            </a:r>
            <a:r>
              <a:rPr lang="en-US" sz="2800" spc="-60" dirty="0">
                <a:latin typeface="Arial MT"/>
                <a:cs typeface="Arial MT"/>
              </a:rPr>
              <a:t>a </a:t>
            </a:r>
            <a:r>
              <a:rPr lang="en-US" sz="2800" dirty="0">
                <a:latin typeface="Arial MT"/>
                <a:cs typeface="Arial MT"/>
              </a:rPr>
              <a:t>specific</a:t>
            </a:r>
            <a:r>
              <a:rPr lang="en-US" sz="2800" spc="300" dirty="0">
                <a:latin typeface="Arial MT"/>
                <a:cs typeface="Arial MT"/>
              </a:rPr>
              <a:t> </a:t>
            </a:r>
            <a:r>
              <a:rPr lang="en-US" sz="2800" spc="-10" dirty="0">
                <a:latin typeface="Arial MT"/>
                <a:cs typeface="Arial MT"/>
              </a:rPr>
              <a:t>domain.</a:t>
            </a:r>
          </a:p>
          <a:p>
            <a:pPr algn="just"/>
            <a:r>
              <a:rPr lang="en-US" dirty="0">
                <a:latin typeface="Arial MT"/>
              </a:rPr>
              <a:t>Software frameworks may include support programs, compilers , code libraries , tool sets , API , Function, Producer , Datafile.</a:t>
            </a:r>
          </a:p>
          <a:p>
            <a:pPr algn="just"/>
            <a:endParaRPr lang="en-US" sz="2800" dirty="0">
              <a:latin typeface="Arial MT"/>
              <a:cs typeface="Arial MT"/>
            </a:endParaRPr>
          </a:p>
          <a:p>
            <a:pPr algn="just"/>
            <a:endParaRPr lang="en-US" dirty="0"/>
          </a:p>
        </p:txBody>
      </p:sp>
      <p:pic>
        <p:nvPicPr>
          <p:cNvPr id="4" name="Picture 3">
            <a:extLst>
              <a:ext uri="{FF2B5EF4-FFF2-40B4-BE49-F238E27FC236}">
                <a16:creationId xmlns:a16="http://schemas.microsoft.com/office/drawing/2014/main" id="{8F97D5D3-EF56-4E7B-1E4A-8EB6C7E87EEA}"/>
              </a:ext>
            </a:extLst>
          </p:cNvPr>
          <p:cNvPicPr>
            <a:picLocks noChangeAspect="1"/>
          </p:cNvPicPr>
          <p:nvPr/>
        </p:nvPicPr>
        <p:blipFill>
          <a:blip r:embed="rId3"/>
          <a:stretch>
            <a:fillRect/>
          </a:stretch>
        </p:blipFill>
        <p:spPr>
          <a:xfrm>
            <a:off x="4572000" y="1023936"/>
            <a:ext cx="7486650" cy="5148263"/>
          </a:xfrm>
          <a:prstGeom prst="rect">
            <a:avLst/>
          </a:prstGeom>
        </p:spPr>
      </p:pic>
    </p:spTree>
    <p:extLst>
      <p:ext uri="{BB962C8B-B14F-4D97-AF65-F5344CB8AC3E}">
        <p14:creationId xmlns:p14="http://schemas.microsoft.com/office/powerpoint/2010/main" val="82947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F880-5D04-CDCE-39A2-3F8EDBA36D46}"/>
              </a:ext>
            </a:extLst>
          </p:cNvPr>
          <p:cNvSpPr>
            <a:spLocks noGrp="1"/>
          </p:cNvSpPr>
          <p:nvPr>
            <p:ph type="title"/>
          </p:nvPr>
        </p:nvSpPr>
        <p:spPr/>
        <p:txBody>
          <a:bodyPr/>
          <a:lstStyle/>
          <a:p>
            <a:r>
              <a:rPr lang="en-US" dirty="0"/>
              <a:t>How to Create container?</a:t>
            </a:r>
          </a:p>
        </p:txBody>
      </p:sp>
      <p:sp>
        <p:nvSpPr>
          <p:cNvPr id="3" name="Content Placeholder 2">
            <a:extLst>
              <a:ext uri="{FF2B5EF4-FFF2-40B4-BE49-F238E27FC236}">
                <a16:creationId xmlns:a16="http://schemas.microsoft.com/office/drawing/2014/main" id="{740FBA3D-7602-FFBB-702D-59934F48C3EE}"/>
              </a:ext>
            </a:extLst>
          </p:cNvPr>
          <p:cNvSpPr>
            <a:spLocks noGrp="1"/>
          </p:cNvSpPr>
          <p:nvPr>
            <p:ph idx="1"/>
          </p:nvPr>
        </p:nvSpPr>
        <p:spPr>
          <a:xfrm>
            <a:off x="677333" y="1499017"/>
            <a:ext cx="9665879" cy="4542346"/>
          </a:xfrm>
        </p:spPr>
        <p:txBody>
          <a:bodyPr>
            <a:normAutofit/>
          </a:bodyPr>
          <a:lstStyle/>
          <a:p>
            <a:r>
              <a:rPr lang="en-US" sz="2400" b="0" i="0" dirty="0" err="1">
                <a:solidFill>
                  <a:srgbClr val="000000"/>
                </a:solidFill>
                <a:effectLst/>
                <a:highlight>
                  <a:srgbClr val="FFFFFF"/>
                </a:highlight>
              </a:rPr>
              <a:t>ApplicationContext</a:t>
            </a:r>
            <a:r>
              <a:rPr lang="en-US" sz="2400" b="0" i="0" dirty="0">
                <a:solidFill>
                  <a:srgbClr val="000000"/>
                </a:solidFill>
                <a:effectLst/>
                <a:highlight>
                  <a:srgbClr val="FFFFFF"/>
                </a:highlight>
              </a:rPr>
              <a:t> is the most widely used and </a:t>
            </a:r>
            <a:r>
              <a:rPr lang="en-US" sz="2400" b="0" i="0" dirty="0" err="1">
                <a:solidFill>
                  <a:srgbClr val="000000"/>
                </a:solidFill>
                <a:effectLst/>
                <a:highlight>
                  <a:srgbClr val="FFFFFF"/>
                </a:highlight>
              </a:rPr>
              <a:t>BeanFactory</a:t>
            </a:r>
            <a:r>
              <a:rPr lang="en-US" sz="2400" b="0" i="0" dirty="0">
                <a:solidFill>
                  <a:srgbClr val="000000"/>
                </a:solidFill>
                <a:effectLst/>
                <a:highlight>
                  <a:srgbClr val="FFFFFF"/>
                </a:highlight>
              </a:rPr>
              <a:t> is rarely used</a:t>
            </a:r>
          </a:p>
          <a:p>
            <a:r>
              <a:rPr lang="en-US" sz="2400" dirty="0" err="1"/>
              <a:t>ApplicationContext</a:t>
            </a:r>
            <a:r>
              <a:rPr lang="en-US" sz="2400" dirty="0"/>
              <a:t> context = new </a:t>
            </a:r>
            <a:r>
              <a:rPr lang="en-US" sz="2400" dirty="0" err="1"/>
              <a:t>ClassPathXmlApplicationContext</a:t>
            </a:r>
            <a:r>
              <a:rPr lang="en-US" sz="2400" dirty="0"/>
              <a:t>("com/dev/spring/example/config.xml");</a:t>
            </a:r>
          </a:p>
          <a:p>
            <a:r>
              <a:rPr lang="en-US" sz="2400" b="1" i="0" dirty="0">
                <a:solidFill>
                  <a:srgbClr val="000000"/>
                </a:solidFill>
                <a:effectLst/>
                <a:highlight>
                  <a:srgbClr val="FFFFFF"/>
                </a:highlight>
                <a:latin typeface="Segoe UI" panose="020B0502040204020203" pitchFamily="34" charset="0"/>
              </a:rPr>
              <a:t>For Annotation-based configuration:-</a:t>
            </a:r>
            <a:endParaRPr lang="en-US" sz="2400" b="1" dirty="0"/>
          </a:p>
          <a:p>
            <a:r>
              <a:rPr lang="en-US" sz="2400" dirty="0" err="1"/>
              <a:t>AnnotationConfigApplicationContext</a:t>
            </a:r>
            <a:r>
              <a:rPr lang="en-US" sz="2400" dirty="0"/>
              <a:t>  context = new </a:t>
            </a:r>
            <a:r>
              <a:rPr lang="en-US" sz="2400" dirty="0" err="1"/>
              <a:t>AnnotationConfigApplicationContext</a:t>
            </a:r>
            <a:r>
              <a:rPr lang="en-US" sz="2400" dirty="0"/>
              <a:t>(</a:t>
            </a:r>
            <a:r>
              <a:rPr lang="en-US" sz="2400" dirty="0" err="1"/>
              <a:t>AppConfig.class</a:t>
            </a:r>
            <a:r>
              <a:rPr lang="en-US" sz="2400" dirty="0"/>
              <a:t>);  </a:t>
            </a:r>
          </a:p>
          <a:p>
            <a:endParaRPr lang="en-US" sz="2400" dirty="0"/>
          </a:p>
        </p:txBody>
      </p:sp>
    </p:spTree>
    <p:extLst>
      <p:ext uri="{BB962C8B-B14F-4D97-AF65-F5344CB8AC3E}">
        <p14:creationId xmlns:p14="http://schemas.microsoft.com/office/powerpoint/2010/main" val="3300468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13B8-59BC-E398-2BD2-F971E4D19A09}"/>
              </a:ext>
            </a:extLst>
          </p:cNvPr>
          <p:cNvSpPr>
            <a:spLocks noGrp="1"/>
          </p:cNvSpPr>
          <p:nvPr>
            <p:ph type="title"/>
          </p:nvPr>
        </p:nvSpPr>
        <p:spPr/>
        <p:txBody>
          <a:bodyPr/>
          <a:lstStyle/>
          <a:p>
            <a:r>
              <a:rPr lang="en-US" dirty="0"/>
              <a:t>How to get Bean from spring container?</a:t>
            </a:r>
          </a:p>
        </p:txBody>
      </p:sp>
      <p:sp>
        <p:nvSpPr>
          <p:cNvPr id="3" name="Content Placeholder 2">
            <a:extLst>
              <a:ext uri="{FF2B5EF4-FFF2-40B4-BE49-F238E27FC236}">
                <a16:creationId xmlns:a16="http://schemas.microsoft.com/office/drawing/2014/main" id="{3365CEE7-E464-2022-1B8C-3BB6EFA62F76}"/>
              </a:ext>
            </a:extLst>
          </p:cNvPr>
          <p:cNvSpPr>
            <a:spLocks noGrp="1"/>
          </p:cNvSpPr>
          <p:nvPr>
            <p:ph idx="1"/>
          </p:nvPr>
        </p:nvSpPr>
        <p:spPr>
          <a:xfrm>
            <a:off x="0" y="1603949"/>
            <a:ext cx="12192000" cy="4437414"/>
          </a:xfrm>
        </p:spPr>
        <p:txBody>
          <a:bodyPr>
            <a:normAutofit/>
          </a:bodyPr>
          <a:lstStyle/>
          <a:p>
            <a:r>
              <a:rPr lang="en-US" sz="2400" dirty="0"/>
              <a:t>Using </a:t>
            </a:r>
            <a:r>
              <a:rPr lang="en-US" sz="2400" dirty="0" err="1"/>
              <a:t>getBean</a:t>
            </a:r>
            <a:r>
              <a:rPr lang="en-US" sz="2400" dirty="0"/>
              <a:t>() method : Have multiple variant</a:t>
            </a:r>
          </a:p>
          <a:p>
            <a:r>
              <a:rPr lang="en-US" sz="2800" dirty="0" err="1"/>
              <a:t>ApplicationContext</a:t>
            </a:r>
            <a:r>
              <a:rPr lang="en-US" sz="2800" dirty="0"/>
              <a:t> </a:t>
            </a:r>
            <a:r>
              <a:rPr lang="en-US" sz="2800" dirty="0" err="1"/>
              <a:t>ctx</a:t>
            </a:r>
            <a:r>
              <a:rPr lang="en-US" sz="2800" dirty="0"/>
              <a:t> = new </a:t>
            </a:r>
            <a:r>
              <a:rPr lang="en-US" sz="2800" dirty="0" err="1"/>
              <a:t>ClassPathXmlApplicationContext</a:t>
            </a:r>
            <a:r>
              <a:rPr lang="en-US" sz="2800" dirty="0"/>
              <a:t>("com/dev/spring/example/config.xml"); </a:t>
            </a:r>
          </a:p>
          <a:p>
            <a:r>
              <a:rPr lang="en-US" sz="2800" dirty="0"/>
              <a:t>Person </a:t>
            </a:r>
            <a:r>
              <a:rPr lang="en-US" sz="2800" dirty="0" err="1"/>
              <a:t>person</a:t>
            </a:r>
            <a:r>
              <a:rPr lang="en-US" sz="2800" dirty="0"/>
              <a:t> = </a:t>
            </a:r>
            <a:r>
              <a:rPr lang="en-US" sz="2800" dirty="0" err="1"/>
              <a:t>ctx.getBean</a:t>
            </a:r>
            <a:r>
              <a:rPr lang="en-US" sz="2800" dirty="0"/>
              <a:t>(“p”,</a:t>
            </a:r>
            <a:r>
              <a:rPr lang="en-US" sz="2800" dirty="0" err="1"/>
              <a:t>Person.class</a:t>
            </a:r>
            <a:r>
              <a:rPr lang="en-US" sz="2800" dirty="0"/>
              <a:t>);</a:t>
            </a:r>
          </a:p>
          <a:p>
            <a:r>
              <a:rPr lang="en-US" sz="2800" dirty="0" err="1"/>
              <a:t>System.out.println</a:t>
            </a:r>
            <a:r>
              <a:rPr lang="en-US" sz="2800" dirty="0"/>
              <a:t>(person);</a:t>
            </a:r>
          </a:p>
        </p:txBody>
      </p:sp>
    </p:spTree>
    <p:extLst>
      <p:ext uri="{BB962C8B-B14F-4D97-AF65-F5344CB8AC3E}">
        <p14:creationId xmlns:p14="http://schemas.microsoft.com/office/powerpoint/2010/main" val="59944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3DF1-E4D9-76D4-6C32-53FE33966232}"/>
              </a:ext>
            </a:extLst>
          </p:cNvPr>
          <p:cNvSpPr>
            <a:spLocks noGrp="1"/>
          </p:cNvSpPr>
          <p:nvPr>
            <p:ph type="title"/>
          </p:nvPr>
        </p:nvSpPr>
        <p:spPr/>
        <p:txBody>
          <a:bodyPr/>
          <a:lstStyle/>
          <a:p>
            <a:r>
              <a:rPr lang="en-US" dirty="0"/>
              <a:t>How to configure metadata?</a:t>
            </a:r>
          </a:p>
        </p:txBody>
      </p:sp>
      <p:sp>
        <p:nvSpPr>
          <p:cNvPr id="3" name="Content Placeholder 2">
            <a:extLst>
              <a:ext uri="{FF2B5EF4-FFF2-40B4-BE49-F238E27FC236}">
                <a16:creationId xmlns:a16="http://schemas.microsoft.com/office/drawing/2014/main" id="{BA410B0C-C898-90F7-F698-3A8291268B45}"/>
              </a:ext>
            </a:extLst>
          </p:cNvPr>
          <p:cNvSpPr>
            <a:spLocks noGrp="1"/>
          </p:cNvSpPr>
          <p:nvPr>
            <p:ph idx="1"/>
          </p:nvPr>
        </p:nvSpPr>
        <p:spPr>
          <a:xfrm>
            <a:off x="572403" y="1488613"/>
            <a:ext cx="11209866" cy="1320800"/>
          </a:xfrm>
        </p:spPr>
        <p:txBody>
          <a:bodyPr>
            <a:normAutofit fontScale="92500"/>
          </a:bodyPr>
          <a:lstStyle/>
          <a:p>
            <a:r>
              <a:rPr lang="en-US" sz="2400" dirty="0"/>
              <a:t>Configuration metadata represents how you as an application developer tell the spring container to insatiate, configure, assemble the objects in your application.</a:t>
            </a:r>
          </a:p>
          <a:p>
            <a:r>
              <a:rPr lang="en-US" sz="2400" dirty="0"/>
              <a:t>XML based configuration metadata:</a:t>
            </a:r>
          </a:p>
        </p:txBody>
      </p:sp>
      <p:pic>
        <p:nvPicPr>
          <p:cNvPr id="5" name="Picture 4">
            <a:extLst>
              <a:ext uri="{FF2B5EF4-FFF2-40B4-BE49-F238E27FC236}">
                <a16:creationId xmlns:a16="http://schemas.microsoft.com/office/drawing/2014/main" id="{1FE0F6F9-1D91-2E2E-B0DA-3650F58B0BE3}"/>
              </a:ext>
            </a:extLst>
          </p:cNvPr>
          <p:cNvPicPr>
            <a:picLocks noChangeAspect="1"/>
          </p:cNvPicPr>
          <p:nvPr/>
        </p:nvPicPr>
        <p:blipFill>
          <a:blip r:embed="rId3"/>
          <a:stretch>
            <a:fillRect/>
          </a:stretch>
        </p:blipFill>
        <p:spPr>
          <a:xfrm>
            <a:off x="406058" y="3041761"/>
            <a:ext cx="7268906" cy="3816239"/>
          </a:xfrm>
          <a:prstGeom prst="rect">
            <a:avLst/>
          </a:prstGeom>
        </p:spPr>
      </p:pic>
    </p:spTree>
    <p:extLst>
      <p:ext uri="{BB962C8B-B14F-4D97-AF65-F5344CB8AC3E}">
        <p14:creationId xmlns:p14="http://schemas.microsoft.com/office/powerpoint/2010/main" val="283780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D13B-D713-618B-614A-828022E7F98A}"/>
              </a:ext>
            </a:extLst>
          </p:cNvPr>
          <p:cNvSpPr>
            <a:spLocks noGrp="1"/>
          </p:cNvSpPr>
          <p:nvPr>
            <p:ph type="title"/>
          </p:nvPr>
        </p:nvSpPr>
        <p:spPr/>
        <p:txBody>
          <a:bodyPr/>
          <a:lstStyle/>
          <a:p>
            <a:r>
              <a:rPr lang="en-US" dirty="0"/>
              <a:t>How to pass setter data?</a:t>
            </a:r>
          </a:p>
        </p:txBody>
      </p:sp>
      <p:sp>
        <p:nvSpPr>
          <p:cNvPr id="3" name="Content Placeholder 2">
            <a:extLst>
              <a:ext uri="{FF2B5EF4-FFF2-40B4-BE49-F238E27FC236}">
                <a16:creationId xmlns:a16="http://schemas.microsoft.com/office/drawing/2014/main" id="{80DC3F93-BFD9-682E-222B-386825DF8519}"/>
              </a:ext>
            </a:extLst>
          </p:cNvPr>
          <p:cNvSpPr>
            <a:spLocks noGrp="1"/>
          </p:cNvSpPr>
          <p:nvPr>
            <p:ph idx="1"/>
          </p:nvPr>
        </p:nvSpPr>
        <p:spPr/>
        <p:txBody>
          <a:bodyPr/>
          <a:lstStyle/>
          <a:p>
            <a:r>
              <a:rPr lang="en-US" dirty="0"/>
              <a:t>&lt;bean id="</a:t>
            </a:r>
            <a:r>
              <a:rPr lang="en-US" dirty="0" err="1"/>
              <a:t>employeeBean</a:t>
            </a:r>
            <a:r>
              <a:rPr lang="en-US" dirty="0"/>
              <a:t>" class="</a:t>
            </a:r>
            <a:r>
              <a:rPr lang="en-US" dirty="0" err="1"/>
              <a:t>com.dev.spring.EmployeeBean</a:t>
            </a:r>
            <a:r>
              <a:rPr lang="en-US" dirty="0"/>
              <a:t>"&gt;</a:t>
            </a:r>
          </a:p>
          <a:p>
            <a:r>
              <a:rPr lang="en-US" dirty="0"/>
              <a:t>  &lt;property name="name" value="employee1"/&gt;</a:t>
            </a:r>
          </a:p>
          <a:p>
            <a:r>
              <a:rPr lang="en-US" dirty="0"/>
              <a:t>  &lt;property name="age" value="24"/&gt;</a:t>
            </a:r>
          </a:p>
          <a:p>
            <a:r>
              <a:rPr lang="en-US" dirty="0"/>
              <a:t>&lt;/bean&gt;</a:t>
            </a:r>
          </a:p>
        </p:txBody>
      </p:sp>
    </p:spTree>
    <p:extLst>
      <p:ext uri="{BB962C8B-B14F-4D97-AF65-F5344CB8AC3E}">
        <p14:creationId xmlns:p14="http://schemas.microsoft.com/office/powerpoint/2010/main" val="339061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4455-6D8A-73EA-77B3-CACFC1B64828}"/>
              </a:ext>
            </a:extLst>
          </p:cNvPr>
          <p:cNvSpPr>
            <a:spLocks noGrp="1"/>
          </p:cNvSpPr>
          <p:nvPr>
            <p:ph type="title"/>
          </p:nvPr>
        </p:nvSpPr>
        <p:spPr>
          <a:xfrm>
            <a:off x="270449" y="0"/>
            <a:ext cx="8198994" cy="614597"/>
          </a:xfrm>
        </p:spPr>
        <p:txBody>
          <a:bodyPr>
            <a:normAutofit fontScale="90000"/>
          </a:bodyPr>
          <a:lstStyle/>
          <a:p>
            <a:r>
              <a:rPr lang="en-US" dirty="0"/>
              <a:t>Dependency Injection Types:</a:t>
            </a:r>
          </a:p>
        </p:txBody>
      </p:sp>
      <p:pic>
        <p:nvPicPr>
          <p:cNvPr id="7" name="Picture 6">
            <a:extLst>
              <a:ext uri="{FF2B5EF4-FFF2-40B4-BE49-F238E27FC236}">
                <a16:creationId xmlns:a16="http://schemas.microsoft.com/office/drawing/2014/main" id="{55E545BC-877E-6A80-56D9-7696CC6BB5B3}"/>
              </a:ext>
            </a:extLst>
          </p:cNvPr>
          <p:cNvPicPr>
            <a:picLocks noChangeAspect="1"/>
          </p:cNvPicPr>
          <p:nvPr/>
        </p:nvPicPr>
        <p:blipFill rotWithShape="1">
          <a:blip r:embed="rId3"/>
          <a:srcRect l="4198" t="10823" r="3841" b="2613"/>
          <a:stretch/>
        </p:blipFill>
        <p:spPr>
          <a:xfrm>
            <a:off x="6133708" y="968192"/>
            <a:ext cx="6058292" cy="2458387"/>
          </a:xfrm>
          <a:prstGeom prst="rect">
            <a:avLst/>
          </a:prstGeom>
        </p:spPr>
      </p:pic>
      <p:pic>
        <p:nvPicPr>
          <p:cNvPr id="6" name="Picture 5">
            <a:extLst>
              <a:ext uri="{FF2B5EF4-FFF2-40B4-BE49-F238E27FC236}">
                <a16:creationId xmlns:a16="http://schemas.microsoft.com/office/drawing/2014/main" id="{733CF4CF-C554-B67F-5A53-DCA8323200DC}"/>
              </a:ext>
            </a:extLst>
          </p:cNvPr>
          <p:cNvPicPr>
            <a:picLocks noChangeAspect="1"/>
          </p:cNvPicPr>
          <p:nvPr/>
        </p:nvPicPr>
        <p:blipFill>
          <a:blip r:embed="rId4"/>
          <a:stretch>
            <a:fillRect/>
          </a:stretch>
        </p:blipFill>
        <p:spPr>
          <a:xfrm>
            <a:off x="6133709" y="3426580"/>
            <a:ext cx="6058291" cy="3224371"/>
          </a:xfrm>
          <a:prstGeom prst="rect">
            <a:avLst/>
          </a:prstGeom>
        </p:spPr>
      </p:pic>
      <p:sp>
        <p:nvSpPr>
          <p:cNvPr id="4" name="Content Placeholder 3">
            <a:extLst>
              <a:ext uri="{FF2B5EF4-FFF2-40B4-BE49-F238E27FC236}">
                <a16:creationId xmlns:a16="http://schemas.microsoft.com/office/drawing/2014/main" id="{735D3134-0B05-8557-5888-1544D3362F14}"/>
              </a:ext>
            </a:extLst>
          </p:cNvPr>
          <p:cNvSpPr>
            <a:spLocks noGrp="1"/>
          </p:cNvSpPr>
          <p:nvPr>
            <p:ph idx="1"/>
          </p:nvPr>
        </p:nvSpPr>
        <p:spPr>
          <a:xfrm>
            <a:off x="270449" y="968192"/>
            <a:ext cx="5787843" cy="5682759"/>
          </a:xfrm>
        </p:spPr>
        <p:txBody>
          <a:bodyPr>
            <a:normAutofit fontScale="92500" lnSpcReduction="10000"/>
          </a:bodyPr>
          <a:lstStyle/>
          <a:p>
            <a:pPr algn="just"/>
            <a:r>
              <a:rPr lang="en-US" sz="2400" dirty="0"/>
              <a:t>By constructor : Container will invoke a constructor with arguments each representing a dependency we want to set.</a:t>
            </a:r>
          </a:p>
          <a:p>
            <a:pPr algn="just"/>
            <a:r>
              <a:rPr lang="en-US" sz="2400" dirty="0"/>
              <a:t>By Setter method : Container will call setter methods of a class.</a:t>
            </a:r>
          </a:p>
          <a:p>
            <a:pPr algn="just"/>
            <a:r>
              <a:rPr lang="en-US" sz="2400" b="1" dirty="0"/>
              <a:t>Injecting Object (Setter Injection)</a:t>
            </a:r>
          </a:p>
          <a:p>
            <a:pPr algn="just"/>
            <a:r>
              <a:rPr lang="en-US" sz="2400" b="1" dirty="0"/>
              <a:t>Injecting Object (Constructor Injection)- Has a relationship in class.</a:t>
            </a:r>
          </a:p>
          <a:p>
            <a:pPr algn="just"/>
            <a:r>
              <a:rPr lang="en-US" sz="2400" b="1" dirty="0"/>
              <a:t>Collection injection – array, list, </a:t>
            </a:r>
            <a:r>
              <a:rPr lang="en-US" sz="2400" b="1" dirty="0" err="1"/>
              <a:t>hashmap</a:t>
            </a:r>
            <a:r>
              <a:rPr lang="en-US" sz="2400" b="1" dirty="0"/>
              <a:t>, map, </a:t>
            </a:r>
            <a:r>
              <a:rPr lang="en-US" sz="2400" b="1" dirty="0" err="1"/>
              <a:t>linkedlist</a:t>
            </a:r>
            <a:r>
              <a:rPr lang="en-US" sz="2400" b="1" dirty="0"/>
              <a:t>, </a:t>
            </a:r>
            <a:r>
              <a:rPr lang="en-US" sz="2400" b="1" dirty="0" err="1"/>
              <a:t>arraylist</a:t>
            </a:r>
            <a:endParaRPr lang="en-US" sz="2400" b="1" dirty="0"/>
          </a:p>
          <a:p>
            <a:pPr algn="just"/>
            <a:endParaRPr lang="en-US" sz="2400" dirty="0"/>
          </a:p>
          <a:p>
            <a:pPr algn="just"/>
            <a:endParaRPr lang="en-US" sz="2400" dirty="0"/>
          </a:p>
          <a:p>
            <a:pPr algn="just"/>
            <a:r>
              <a:rPr lang="en-US" sz="2400" dirty="0"/>
              <a:t>Demonstration of each Dependency injection.</a:t>
            </a:r>
          </a:p>
        </p:txBody>
      </p:sp>
    </p:spTree>
    <p:extLst>
      <p:ext uri="{BB962C8B-B14F-4D97-AF65-F5344CB8AC3E}">
        <p14:creationId xmlns:p14="http://schemas.microsoft.com/office/powerpoint/2010/main" val="321111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8B1E-0BDA-02E2-2662-B6C3758B209D}"/>
              </a:ext>
            </a:extLst>
          </p:cNvPr>
          <p:cNvSpPr>
            <a:spLocks noGrp="1"/>
          </p:cNvSpPr>
          <p:nvPr>
            <p:ph type="title"/>
          </p:nvPr>
        </p:nvSpPr>
        <p:spPr/>
        <p:txBody>
          <a:bodyPr/>
          <a:lstStyle/>
          <a:p>
            <a:r>
              <a:rPr lang="en-US" dirty="0"/>
              <a:t>What inputs spring container wants?</a:t>
            </a:r>
          </a:p>
        </p:txBody>
      </p:sp>
      <p:sp>
        <p:nvSpPr>
          <p:cNvPr id="3" name="Content Placeholder 2">
            <a:extLst>
              <a:ext uri="{FF2B5EF4-FFF2-40B4-BE49-F238E27FC236}">
                <a16:creationId xmlns:a16="http://schemas.microsoft.com/office/drawing/2014/main" id="{AE41FAEC-A59D-3359-37BD-75CFC6C15C68}"/>
              </a:ext>
            </a:extLst>
          </p:cNvPr>
          <p:cNvSpPr>
            <a:spLocks noGrp="1"/>
          </p:cNvSpPr>
          <p:nvPr>
            <p:ph idx="1"/>
          </p:nvPr>
        </p:nvSpPr>
        <p:spPr>
          <a:xfrm>
            <a:off x="677333" y="1573967"/>
            <a:ext cx="10205525" cy="5111646"/>
          </a:xfrm>
        </p:spPr>
        <p:txBody>
          <a:bodyPr>
            <a:normAutofit/>
          </a:bodyPr>
          <a:lstStyle/>
          <a:p>
            <a:r>
              <a:rPr lang="en-US" sz="2800" dirty="0"/>
              <a:t>Spring Bean</a:t>
            </a:r>
          </a:p>
          <a:p>
            <a:r>
              <a:rPr lang="en-US" sz="2800" dirty="0"/>
              <a:t>Spring Configuration – Configuration Metadata</a:t>
            </a:r>
          </a:p>
          <a:p>
            <a:r>
              <a:rPr lang="en-US" sz="2800" dirty="0"/>
              <a:t>Configuration can be done in 3 ways:</a:t>
            </a:r>
          </a:p>
          <a:p>
            <a:pPr lvl="1"/>
            <a:r>
              <a:rPr lang="en-US" sz="2400" dirty="0"/>
              <a:t>XML-based Configuration</a:t>
            </a:r>
          </a:p>
          <a:p>
            <a:pPr lvl="1"/>
            <a:r>
              <a:rPr lang="en-US" sz="2400" dirty="0"/>
              <a:t>Java-based Configuration</a:t>
            </a:r>
          </a:p>
          <a:p>
            <a:pPr lvl="1"/>
            <a:r>
              <a:rPr lang="en-US" sz="2400" dirty="0"/>
              <a:t>Annotation-based Configuration</a:t>
            </a:r>
          </a:p>
        </p:txBody>
      </p:sp>
    </p:spTree>
    <p:extLst>
      <p:ext uri="{BB962C8B-B14F-4D97-AF65-F5344CB8AC3E}">
        <p14:creationId xmlns:p14="http://schemas.microsoft.com/office/powerpoint/2010/main" val="141009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9E3B-7507-C8B4-0359-9B81B9FE225A}"/>
              </a:ext>
            </a:extLst>
          </p:cNvPr>
          <p:cNvSpPr>
            <a:spLocks noGrp="1"/>
          </p:cNvSpPr>
          <p:nvPr>
            <p:ph type="title"/>
          </p:nvPr>
        </p:nvSpPr>
        <p:spPr/>
        <p:txBody>
          <a:bodyPr/>
          <a:lstStyle/>
          <a:p>
            <a:r>
              <a:rPr lang="en-US" dirty="0"/>
              <a:t>XML based Configuration</a:t>
            </a:r>
          </a:p>
        </p:txBody>
      </p:sp>
      <p:sp>
        <p:nvSpPr>
          <p:cNvPr id="3" name="Content Placeholder 2">
            <a:extLst>
              <a:ext uri="{FF2B5EF4-FFF2-40B4-BE49-F238E27FC236}">
                <a16:creationId xmlns:a16="http://schemas.microsoft.com/office/drawing/2014/main" id="{7B2ED661-CD7A-DACA-CA2C-60B21D10D6E2}"/>
              </a:ext>
            </a:extLst>
          </p:cNvPr>
          <p:cNvSpPr>
            <a:spLocks noGrp="1"/>
          </p:cNvSpPr>
          <p:nvPr>
            <p:ph idx="1"/>
          </p:nvPr>
        </p:nvSpPr>
        <p:spPr>
          <a:xfrm>
            <a:off x="194872" y="1394085"/>
            <a:ext cx="11677339" cy="4647277"/>
          </a:xfrm>
        </p:spPr>
        <p:txBody>
          <a:bodyPr>
            <a:normAutofit/>
          </a:bodyPr>
          <a:lstStyle/>
          <a:p>
            <a:pPr algn="just"/>
            <a:r>
              <a:rPr lang="en-US" sz="2400" b="0" i="0" dirty="0">
                <a:solidFill>
                  <a:srgbClr val="000000"/>
                </a:solidFill>
                <a:effectLst/>
                <a:highlight>
                  <a:srgbClr val="FFFFFF"/>
                </a:highlight>
                <a:latin typeface="Segoe UI" panose="020B0502040204020203" pitchFamily="34" charset="0"/>
              </a:rPr>
              <a:t>In Spring Framework, developer defines the bean name, dependencies and the other services needed by Spring Container. If these details are specified in configuration files which are in XML format, it is known as XML-based configuration. </a:t>
            </a:r>
          </a:p>
          <a:p>
            <a:pPr algn="just"/>
            <a:r>
              <a:rPr lang="en-US" sz="2400" dirty="0" err="1">
                <a:solidFill>
                  <a:srgbClr val="000000"/>
                </a:solidFill>
                <a:highlight>
                  <a:srgbClr val="FFFFFF"/>
                </a:highlight>
                <a:latin typeface="Segoe UI" panose="020B0502040204020203" pitchFamily="34" charset="0"/>
              </a:rPr>
              <a:t>Eg</a:t>
            </a:r>
            <a:r>
              <a:rPr lang="en-US" sz="2400" dirty="0">
                <a:solidFill>
                  <a:srgbClr val="000000"/>
                </a:solidFill>
                <a:highlight>
                  <a:srgbClr val="FFFFFF"/>
                </a:highlight>
                <a:latin typeface="Segoe UI" panose="020B0502040204020203" pitchFamily="34" charset="0"/>
              </a:rPr>
              <a:t> :</a:t>
            </a:r>
          </a:p>
          <a:p>
            <a:pPr algn="just"/>
            <a:r>
              <a:rPr lang="en-US" sz="2400" dirty="0"/>
              <a:t>&lt;bean id="</a:t>
            </a:r>
            <a:r>
              <a:rPr lang="en-US" sz="2400" dirty="0" err="1"/>
              <a:t>employeeBean</a:t>
            </a:r>
            <a:r>
              <a:rPr lang="en-US" sz="2400" dirty="0"/>
              <a:t>" class="</a:t>
            </a:r>
            <a:r>
              <a:rPr lang="en-US" sz="2400" dirty="0" err="1"/>
              <a:t>com.dev.spring.EmployeeBean</a:t>
            </a:r>
            <a:r>
              <a:rPr lang="en-US" sz="2400" dirty="0"/>
              <a:t>"&gt;</a:t>
            </a:r>
          </a:p>
          <a:p>
            <a:pPr algn="just"/>
            <a:r>
              <a:rPr lang="en-US" sz="2400" dirty="0"/>
              <a:t>  &lt;property name="name" value="employee1"/&gt;</a:t>
            </a:r>
          </a:p>
          <a:p>
            <a:pPr algn="just"/>
            <a:r>
              <a:rPr lang="en-US" sz="2400" dirty="0"/>
              <a:t>  &lt;property name="age" value="24"/&gt;</a:t>
            </a:r>
          </a:p>
          <a:p>
            <a:pPr algn="just"/>
            <a:r>
              <a:rPr lang="en-US" sz="2400" dirty="0"/>
              <a:t>&lt;/bean&gt;</a:t>
            </a:r>
          </a:p>
        </p:txBody>
      </p:sp>
    </p:spTree>
    <p:extLst>
      <p:ext uri="{BB962C8B-B14F-4D97-AF65-F5344CB8AC3E}">
        <p14:creationId xmlns:p14="http://schemas.microsoft.com/office/powerpoint/2010/main" val="784694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A781-85CE-25D0-8727-8FED26DCD066}"/>
              </a:ext>
            </a:extLst>
          </p:cNvPr>
          <p:cNvSpPr>
            <a:spLocks noGrp="1"/>
          </p:cNvSpPr>
          <p:nvPr>
            <p:ph type="title"/>
          </p:nvPr>
        </p:nvSpPr>
        <p:spPr>
          <a:xfrm>
            <a:off x="677334" y="202367"/>
            <a:ext cx="8596668" cy="801974"/>
          </a:xfrm>
        </p:spPr>
        <p:txBody>
          <a:bodyPr/>
          <a:lstStyle/>
          <a:p>
            <a:r>
              <a:rPr lang="en-US" dirty="0"/>
              <a:t>Annotation based Configuration</a:t>
            </a:r>
          </a:p>
        </p:txBody>
      </p:sp>
      <p:sp>
        <p:nvSpPr>
          <p:cNvPr id="3" name="Content Placeholder 2">
            <a:extLst>
              <a:ext uri="{FF2B5EF4-FFF2-40B4-BE49-F238E27FC236}">
                <a16:creationId xmlns:a16="http://schemas.microsoft.com/office/drawing/2014/main" id="{36CE9785-0767-5FE5-468F-A5372E8E433A}"/>
              </a:ext>
            </a:extLst>
          </p:cNvPr>
          <p:cNvSpPr>
            <a:spLocks noGrp="1"/>
          </p:cNvSpPr>
          <p:nvPr>
            <p:ph idx="1"/>
          </p:nvPr>
        </p:nvSpPr>
        <p:spPr>
          <a:xfrm>
            <a:off x="677334" y="1244184"/>
            <a:ext cx="10625250" cy="5411449"/>
          </a:xfrm>
        </p:spPr>
        <p:txBody>
          <a:bodyPr>
            <a:normAutofit lnSpcReduction="10000"/>
          </a:bodyPr>
          <a:lstStyle/>
          <a:p>
            <a:r>
              <a:rPr lang="en-US" sz="2400" b="0" i="0" dirty="0">
                <a:solidFill>
                  <a:srgbClr val="000000"/>
                </a:solidFill>
                <a:effectLst/>
                <a:highlight>
                  <a:srgbClr val="FFFFFF"/>
                </a:highlight>
                <a:latin typeface="Segoe UI" panose="020B0502040204020203" pitchFamily="34" charset="0"/>
              </a:rPr>
              <a:t>Spring 2.5 introduces annotation-based configuration. </a:t>
            </a:r>
          </a:p>
          <a:p>
            <a:r>
              <a:rPr lang="en-US" sz="2400" b="0" i="0" dirty="0">
                <a:solidFill>
                  <a:srgbClr val="000000"/>
                </a:solidFill>
                <a:effectLst/>
                <a:highlight>
                  <a:srgbClr val="FFFFFF"/>
                </a:highlight>
                <a:latin typeface="Segoe UI" panose="020B0502040204020203" pitchFamily="34" charset="0"/>
              </a:rPr>
              <a:t>By default, annotation wiring is not turned on in the Spring framework.</a:t>
            </a:r>
          </a:p>
          <a:p>
            <a:r>
              <a:rPr lang="en-US" sz="2400" b="0" i="0" dirty="0">
                <a:solidFill>
                  <a:srgbClr val="000000"/>
                </a:solidFill>
                <a:effectLst/>
                <a:highlight>
                  <a:srgbClr val="FFFFFF"/>
                </a:highlight>
                <a:latin typeface="Segoe UI" panose="020B0502040204020203" pitchFamily="34" charset="0"/>
              </a:rPr>
              <a:t> So, in order to use annotation-based configuration, we need to enable it before using it by specifying </a:t>
            </a:r>
            <a:r>
              <a:rPr lang="en-US" sz="2400" b="1" i="0" dirty="0">
                <a:solidFill>
                  <a:srgbClr val="000000"/>
                </a:solidFill>
                <a:effectLst/>
                <a:highlight>
                  <a:srgbClr val="FFFFFF"/>
                </a:highlight>
                <a:latin typeface="Segoe UI" panose="020B0502040204020203" pitchFamily="34" charset="0"/>
              </a:rPr>
              <a:t>&lt;</a:t>
            </a:r>
            <a:r>
              <a:rPr lang="en-US" sz="2400" b="1" i="0" dirty="0" err="1">
                <a:solidFill>
                  <a:srgbClr val="000000"/>
                </a:solidFill>
                <a:effectLst/>
                <a:highlight>
                  <a:srgbClr val="FFFFFF"/>
                </a:highlight>
                <a:latin typeface="Segoe UI" panose="020B0502040204020203" pitchFamily="34" charset="0"/>
              </a:rPr>
              <a:t>context:annotation-config</a:t>
            </a:r>
            <a:r>
              <a:rPr lang="en-US" sz="2400" b="1" i="0" dirty="0">
                <a:solidFill>
                  <a:srgbClr val="000000"/>
                </a:solidFill>
                <a:effectLst/>
                <a:highlight>
                  <a:srgbClr val="FFFFFF"/>
                </a:highlight>
                <a:latin typeface="Segoe UI" panose="020B0502040204020203" pitchFamily="34" charset="0"/>
              </a:rPr>
              <a:t>/&gt;</a:t>
            </a:r>
            <a:r>
              <a:rPr lang="en-US" sz="2400" b="0" i="0" dirty="0">
                <a:solidFill>
                  <a:srgbClr val="000000"/>
                </a:solidFill>
                <a:effectLst/>
                <a:highlight>
                  <a:srgbClr val="FFFFFF"/>
                </a:highlight>
                <a:latin typeface="Segoe UI" panose="020B0502040204020203" pitchFamily="34" charset="0"/>
              </a:rPr>
              <a:t> tag .</a:t>
            </a:r>
          </a:p>
          <a:p>
            <a:r>
              <a:rPr lang="en-US" sz="2400" b="0" i="0" dirty="0">
                <a:solidFill>
                  <a:srgbClr val="000000"/>
                </a:solidFill>
                <a:effectLst/>
                <a:highlight>
                  <a:srgbClr val="FFFFFF"/>
                </a:highlight>
                <a:latin typeface="Segoe UI" panose="020B0502040204020203" pitchFamily="34" charset="0"/>
              </a:rPr>
              <a:t> Once this tag is configured, we can start annotating our code.</a:t>
            </a:r>
          </a:p>
          <a:p>
            <a:r>
              <a:rPr lang="en-US" sz="2400" dirty="0"/>
              <a:t>&lt;beans&gt;</a:t>
            </a:r>
          </a:p>
          <a:p>
            <a:r>
              <a:rPr lang="en-US" sz="2400" dirty="0"/>
              <a:t>   &lt;</a:t>
            </a:r>
            <a:r>
              <a:rPr lang="en-US" sz="2400" dirty="0" err="1"/>
              <a:t>context:annotation-config</a:t>
            </a:r>
            <a:r>
              <a:rPr lang="en-US" sz="2400" dirty="0"/>
              <a:t>/&gt;</a:t>
            </a:r>
          </a:p>
          <a:p>
            <a:r>
              <a:rPr lang="en-US" sz="2400" dirty="0"/>
              <a:t>   &lt;!-- bean definitions go here --&gt;</a:t>
            </a:r>
          </a:p>
          <a:p>
            <a:r>
              <a:rPr lang="en-US" sz="2400" dirty="0"/>
              <a:t>&lt;/beans&gt;</a:t>
            </a:r>
          </a:p>
          <a:p>
            <a:r>
              <a:rPr lang="en-US" sz="2400" b="0" i="0" dirty="0">
                <a:solidFill>
                  <a:srgbClr val="000000"/>
                </a:solidFill>
                <a:effectLst/>
                <a:highlight>
                  <a:srgbClr val="FFFFFF"/>
                </a:highlight>
                <a:latin typeface="Segoe UI" panose="020B0502040204020203" pitchFamily="34" charset="0"/>
              </a:rPr>
              <a:t>@Component, @Controller, @Service, @Repository etc. Most of the time we apply @Component annotation as it is the basic annotation. However, other annotations have some specific purpose.</a:t>
            </a:r>
            <a:endParaRPr lang="en-US" sz="2400" dirty="0"/>
          </a:p>
        </p:txBody>
      </p:sp>
    </p:spTree>
    <p:extLst>
      <p:ext uri="{BB962C8B-B14F-4D97-AF65-F5344CB8AC3E}">
        <p14:creationId xmlns:p14="http://schemas.microsoft.com/office/powerpoint/2010/main" val="33033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4CA39F-2C96-9F3A-4209-57EA6789D2DB}"/>
              </a:ext>
            </a:extLst>
          </p:cNvPr>
          <p:cNvPicPr>
            <a:picLocks noChangeAspect="1"/>
          </p:cNvPicPr>
          <p:nvPr/>
        </p:nvPicPr>
        <p:blipFill>
          <a:blip r:embed="rId2"/>
          <a:stretch>
            <a:fillRect/>
          </a:stretch>
        </p:blipFill>
        <p:spPr>
          <a:xfrm>
            <a:off x="300038" y="70068"/>
            <a:ext cx="11744325" cy="6806186"/>
          </a:xfrm>
          <a:prstGeom prst="rect">
            <a:avLst/>
          </a:prstGeom>
        </p:spPr>
      </p:pic>
    </p:spTree>
    <p:extLst>
      <p:ext uri="{BB962C8B-B14F-4D97-AF65-F5344CB8AC3E}">
        <p14:creationId xmlns:p14="http://schemas.microsoft.com/office/powerpoint/2010/main" val="3801392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0308-BB79-D625-29C6-4A672BC1944A}"/>
              </a:ext>
            </a:extLst>
          </p:cNvPr>
          <p:cNvSpPr>
            <a:spLocks noGrp="1"/>
          </p:cNvSpPr>
          <p:nvPr>
            <p:ph type="title"/>
          </p:nvPr>
        </p:nvSpPr>
        <p:spPr/>
        <p:txBody>
          <a:bodyPr/>
          <a:lstStyle/>
          <a:p>
            <a:r>
              <a:rPr lang="en-US" dirty="0"/>
              <a:t>Java Based Configuration</a:t>
            </a:r>
          </a:p>
        </p:txBody>
      </p:sp>
      <p:sp>
        <p:nvSpPr>
          <p:cNvPr id="3" name="Content Placeholder 2">
            <a:extLst>
              <a:ext uri="{FF2B5EF4-FFF2-40B4-BE49-F238E27FC236}">
                <a16:creationId xmlns:a16="http://schemas.microsoft.com/office/drawing/2014/main" id="{ECB59979-C8D5-A51C-5AD4-8D0E75F96F94}"/>
              </a:ext>
            </a:extLst>
          </p:cNvPr>
          <p:cNvSpPr>
            <a:spLocks noGrp="1"/>
          </p:cNvSpPr>
          <p:nvPr>
            <p:ph idx="1"/>
          </p:nvPr>
        </p:nvSpPr>
        <p:spPr>
          <a:xfrm>
            <a:off x="242888" y="1371599"/>
            <a:ext cx="5686426" cy="5286375"/>
          </a:xfrm>
        </p:spPr>
        <p:txBody>
          <a:bodyPr/>
          <a:lstStyle/>
          <a:p>
            <a:r>
              <a:rPr lang="en-US" dirty="0"/>
              <a:t>With </a:t>
            </a:r>
            <a:r>
              <a:rPr lang="en-US" b="0" i="0" dirty="0">
                <a:solidFill>
                  <a:srgbClr val="000000"/>
                </a:solidFill>
                <a:effectLst/>
                <a:highlight>
                  <a:srgbClr val="FFFFFF"/>
                </a:highlight>
                <a:latin typeface="Segoe UI" panose="020B0502040204020203" pitchFamily="34" charset="0"/>
              </a:rPr>
              <a:t>Spring 3.0, a pure-Java configuration container was provided. </a:t>
            </a:r>
          </a:p>
          <a:p>
            <a:r>
              <a:rPr lang="en-US" dirty="0">
                <a:solidFill>
                  <a:srgbClr val="000000"/>
                </a:solidFill>
                <a:highlight>
                  <a:srgbClr val="FFFFFF"/>
                </a:highlight>
                <a:latin typeface="Segoe UI" panose="020B0502040204020203" pitchFamily="34" charset="0"/>
              </a:rPr>
              <a:t>No need for XML configuration.</a:t>
            </a:r>
          </a:p>
          <a:p>
            <a:r>
              <a:rPr lang="en-US" dirty="0">
                <a:solidFill>
                  <a:srgbClr val="000000"/>
                </a:solidFill>
                <a:highlight>
                  <a:srgbClr val="FFFFFF"/>
                </a:highlight>
                <a:latin typeface="Segoe UI" panose="020B0502040204020203" pitchFamily="34" charset="0"/>
              </a:rPr>
              <a:t>Supported annotations are : </a:t>
            </a:r>
            <a:r>
              <a:rPr lang="en-US" b="0" i="0" dirty="0">
                <a:solidFill>
                  <a:srgbClr val="000000"/>
                </a:solidFill>
                <a:effectLst/>
                <a:highlight>
                  <a:srgbClr val="FFFFFF"/>
                </a:highlight>
                <a:latin typeface="Segoe UI" panose="020B0502040204020203" pitchFamily="34" charset="0"/>
              </a:rPr>
              <a:t>@Configuration , @Bean annotated methods</a:t>
            </a:r>
          </a:p>
          <a:p>
            <a:r>
              <a:rPr lang="en-US" b="0" i="0" dirty="0">
                <a:solidFill>
                  <a:srgbClr val="000000"/>
                </a:solidFill>
                <a:effectLst/>
                <a:highlight>
                  <a:srgbClr val="FFFFFF"/>
                </a:highlight>
                <a:latin typeface="Segoe UI" panose="020B0502040204020203" pitchFamily="34" charset="0"/>
              </a:rPr>
              <a:t>@Configuration annotation represents that Spring container will use it as a source of Beans definitions</a:t>
            </a:r>
            <a:endParaRPr lang="en-US" dirty="0">
              <a:solidFill>
                <a:srgbClr val="000000"/>
              </a:solidFill>
              <a:highlight>
                <a:srgbClr val="FFFFFF"/>
              </a:highlight>
              <a:latin typeface="Segoe UI" panose="020B0502040204020203" pitchFamily="34" charset="0"/>
            </a:endParaRPr>
          </a:p>
          <a:p>
            <a:r>
              <a:rPr lang="en-US" b="0" i="0" dirty="0">
                <a:solidFill>
                  <a:srgbClr val="000000"/>
                </a:solidFill>
                <a:effectLst/>
                <a:highlight>
                  <a:srgbClr val="FFFFFF"/>
                </a:highlight>
                <a:latin typeface="Segoe UI" panose="020B0502040204020203" pitchFamily="34" charset="0"/>
              </a:rPr>
              <a:t>@Bean tells Spring container that method will return an object which should be registered as a bean in Spring application context.</a:t>
            </a:r>
          </a:p>
          <a:p>
            <a:pPr algn="l" fontAlgn="base"/>
            <a:r>
              <a:rPr lang="en-US" b="0" i="0" dirty="0">
                <a:solidFill>
                  <a:srgbClr val="000000"/>
                </a:solidFill>
                <a:effectLst/>
                <a:highlight>
                  <a:srgbClr val="FFFFFF"/>
                </a:highlight>
                <a:latin typeface="Segoe UI" panose="020B0502040204020203" pitchFamily="34" charset="0"/>
              </a:rPr>
              <a:t>@Bean annotation plays the same role as the &lt;bean/&gt; element.</a:t>
            </a:r>
          </a:p>
          <a:p>
            <a:pPr algn="l" fontAlgn="base"/>
            <a:r>
              <a:rPr lang="en-US" b="0" i="0" dirty="0">
                <a:solidFill>
                  <a:srgbClr val="000000"/>
                </a:solidFill>
                <a:effectLst/>
                <a:highlight>
                  <a:srgbClr val="FFFFFF"/>
                </a:highlight>
                <a:latin typeface="Segoe UI" panose="020B0502040204020203" pitchFamily="34" charset="0"/>
              </a:rPr>
              <a:t>2. @Configuration classes allow define inter-bean dependencies by simply calling other @Bean methods in the same class.</a:t>
            </a:r>
          </a:p>
          <a:p>
            <a:endParaRPr lang="en-US" dirty="0">
              <a:solidFill>
                <a:srgbClr val="000000"/>
              </a:solidFill>
              <a:highlight>
                <a:srgbClr val="FFFFFF"/>
              </a:highlight>
              <a:latin typeface="Segoe UI" panose="020B0502040204020203" pitchFamily="34" charset="0"/>
            </a:endParaRPr>
          </a:p>
          <a:p>
            <a:endParaRPr lang="en-US" dirty="0"/>
          </a:p>
        </p:txBody>
      </p:sp>
      <p:sp>
        <p:nvSpPr>
          <p:cNvPr id="5" name="Content Placeholder 2">
            <a:extLst>
              <a:ext uri="{FF2B5EF4-FFF2-40B4-BE49-F238E27FC236}">
                <a16:creationId xmlns:a16="http://schemas.microsoft.com/office/drawing/2014/main" id="{EEA14F5B-DD9C-95C2-78DA-47F909B2898A}"/>
              </a:ext>
            </a:extLst>
          </p:cNvPr>
          <p:cNvSpPr txBox="1">
            <a:spLocks/>
          </p:cNvSpPr>
          <p:nvPr/>
        </p:nvSpPr>
        <p:spPr>
          <a:xfrm>
            <a:off x="6096000" y="1241424"/>
            <a:ext cx="5686426" cy="5286375"/>
          </a:xfrm>
          <a:prstGeom prst="rect">
            <a:avLst/>
          </a:prstGeom>
          <a:solidFill>
            <a:schemeClr val="bg2"/>
          </a:solidFill>
        </p:spPr>
        <p:style>
          <a:lnRef idx="3">
            <a:schemeClr val="lt1"/>
          </a:lnRef>
          <a:fillRef idx="1">
            <a:schemeClr val="accent3"/>
          </a:fillRef>
          <a:effectRef idx="1">
            <a:schemeClr val="accent3"/>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solidFill>
                  <a:srgbClr val="000000"/>
                </a:solidFill>
                <a:highlight>
                  <a:srgbClr val="FFFFFF"/>
                </a:highlight>
              </a:rPr>
              <a:t>@Configuration</a:t>
            </a:r>
          </a:p>
          <a:p>
            <a:pPr marL="0" indent="0">
              <a:buNone/>
            </a:pPr>
            <a:r>
              <a:rPr lang="en-US" b="1" dirty="0">
                <a:solidFill>
                  <a:srgbClr val="000000"/>
                </a:solidFill>
                <a:highlight>
                  <a:srgbClr val="FFFFFF"/>
                </a:highlight>
              </a:rPr>
              <a:t>public class </a:t>
            </a:r>
            <a:r>
              <a:rPr lang="en-US" b="1" dirty="0" err="1">
                <a:solidFill>
                  <a:srgbClr val="000000"/>
                </a:solidFill>
                <a:highlight>
                  <a:srgbClr val="FFFFFF"/>
                </a:highlight>
              </a:rPr>
              <a:t>EmployeeConfig</a:t>
            </a:r>
            <a:r>
              <a:rPr lang="en-US" b="1" dirty="0">
                <a:solidFill>
                  <a:srgbClr val="000000"/>
                </a:solidFill>
                <a:highlight>
                  <a:srgbClr val="FFFFFF"/>
                </a:highlight>
              </a:rPr>
              <a:t>{</a:t>
            </a:r>
          </a:p>
          <a:p>
            <a:pPr marL="0" indent="0">
              <a:buNone/>
            </a:pPr>
            <a:r>
              <a:rPr lang="en-US" b="1" dirty="0">
                <a:solidFill>
                  <a:srgbClr val="000000"/>
                </a:solidFill>
                <a:highlight>
                  <a:srgbClr val="FFFFFF"/>
                </a:highlight>
              </a:rPr>
              <a:t>   </a:t>
            </a:r>
          </a:p>
          <a:p>
            <a:pPr marL="0" indent="0">
              <a:buNone/>
            </a:pPr>
            <a:r>
              <a:rPr lang="en-US" b="1" dirty="0">
                <a:solidFill>
                  <a:srgbClr val="000000"/>
                </a:solidFill>
                <a:highlight>
                  <a:srgbClr val="FFFFFF"/>
                </a:highlight>
              </a:rPr>
              <a:t>   @Bean</a:t>
            </a:r>
          </a:p>
          <a:p>
            <a:pPr marL="0" indent="0">
              <a:buNone/>
            </a:pPr>
            <a:r>
              <a:rPr lang="en-US" b="1" dirty="0">
                <a:solidFill>
                  <a:srgbClr val="000000"/>
                </a:solidFill>
                <a:highlight>
                  <a:srgbClr val="FFFFFF"/>
                </a:highlight>
              </a:rPr>
              <a:t>   public </a:t>
            </a:r>
            <a:r>
              <a:rPr lang="en-US" b="1" dirty="0" err="1">
                <a:solidFill>
                  <a:srgbClr val="000000"/>
                </a:solidFill>
                <a:highlight>
                  <a:srgbClr val="FFFFFF"/>
                </a:highlight>
              </a:rPr>
              <a:t>EmployeeBean</a:t>
            </a:r>
            <a:r>
              <a:rPr lang="en-US" b="1" dirty="0">
                <a:solidFill>
                  <a:srgbClr val="000000"/>
                </a:solidFill>
                <a:highlight>
                  <a:srgbClr val="FFFFFF"/>
                </a:highlight>
              </a:rPr>
              <a:t> </a:t>
            </a:r>
            <a:r>
              <a:rPr lang="en-US" b="1" dirty="0" err="1">
                <a:solidFill>
                  <a:srgbClr val="000000"/>
                </a:solidFill>
                <a:highlight>
                  <a:srgbClr val="FFFFFF"/>
                </a:highlight>
              </a:rPr>
              <a:t>permanentEmployee</a:t>
            </a:r>
            <a:r>
              <a:rPr lang="en-US" b="1" dirty="0">
                <a:solidFill>
                  <a:srgbClr val="000000"/>
                </a:solidFill>
                <a:highlight>
                  <a:srgbClr val="FFFFFF"/>
                </a:highlight>
              </a:rPr>
              <a:t>(){</a:t>
            </a:r>
          </a:p>
          <a:p>
            <a:pPr marL="0" indent="0">
              <a:buNone/>
            </a:pPr>
            <a:r>
              <a:rPr lang="en-US" b="1" dirty="0">
                <a:solidFill>
                  <a:srgbClr val="000000"/>
                </a:solidFill>
                <a:highlight>
                  <a:srgbClr val="FFFFFF"/>
                </a:highlight>
              </a:rPr>
              <a:t>      return new </a:t>
            </a:r>
            <a:r>
              <a:rPr lang="en-US" b="1" dirty="0" err="1">
                <a:solidFill>
                  <a:srgbClr val="000000"/>
                </a:solidFill>
                <a:highlight>
                  <a:srgbClr val="FFFFFF"/>
                </a:highlight>
              </a:rPr>
              <a:t>EmployeeBean</a:t>
            </a:r>
            <a:r>
              <a:rPr lang="en-US" b="1" dirty="0">
                <a:solidFill>
                  <a:srgbClr val="000000"/>
                </a:solidFill>
                <a:highlight>
                  <a:srgbClr val="FFFFFF"/>
                </a:highlight>
              </a:rPr>
              <a:t>();</a:t>
            </a:r>
          </a:p>
          <a:p>
            <a:pPr marL="0" indent="0">
              <a:buNone/>
            </a:pPr>
            <a:r>
              <a:rPr lang="en-US" b="1" dirty="0">
                <a:solidFill>
                  <a:srgbClr val="000000"/>
                </a:solidFill>
                <a:highlight>
                  <a:srgbClr val="FFFFFF"/>
                </a:highlight>
              </a:rPr>
              <a:t>   }</a:t>
            </a:r>
          </a:p>
          <a:p>
            <a:pPr marL="0" indent="0">
              <a:buNone/>
            </a:pPr>
            <a:r>
              <a:rPr lang="en-US" b="1" dirty="0">
                <a:solidFill>
                  <a:srgbClr val="000000"/>
                </a:solidFill>
                <a:highlight>
                  <a:srgbClr val="FFFFFF"/>
                </a:highlight>
              </a:rPr>
              <a:t>   </a:t>
            </a:r>
          </a:p>
          <a:p>
            <a:pPr marL="0" indent="0">
              <a:buNone/>
            </a:pPr>
            <a:r>
              <a:rPr lang="en-US" b="1" dirty="0">
                <a:solidFill>
                  <a:srgbClr val="000000"/>
                </a:solidFill>
                <a:highlight>
                  <a:srgbClr val="FFFFFF"/>
                </a:highlight>
              </a:rPr>
              <a:t>   @Bean(name="contractEmployee")</a:t>
            </a:r>
          </a:p>
          <a:p>
            <a:pPr marL="0" indent="0">
              <a:buNone/>
            </a:pPr>
            <a:r>
              <a:rPr lang="en-US" b="1" dirty="0">
                <a:solidFill>
                  <a:srgbClr val="000000"/>
                </a:solidFill>
                <a:highlight>
                  <a:srgbClr val="FFFFFF"/>
                </a:highlight>
              </a:rPr>
              <a:t>   public </a:t>
            </a:r>
            <a:r>
              <a:rPr lang="en-US" b="1" dirty="0" err="1">
                <a:solidFill>
                  <a:srgbClr val="000000"/>
                </a:solidFill>
                <a:highlight>
                  <a:srgbClr val="FFFFFF"/>
                </a:highlight>
              </a:rPr>
              <a:t>EmployeeBean</a:t>
            </a:r>
            <a:r>
              <a:rPr lang="en-US" b="1" dirty="0">
                <a:solidFill>
                  <a:srgbClr val="000000"/>
                </a:solidFill>
                <a:highlight>
                  <a:srgbClr val="FFFFFF"/>
                </a:highlight>
              </a:rPr>
              <a:t> </a:t>
            </a:r>
            <a:r>
              <a:rPr lang="en-US" b="1" dirty="0" err="1">
                <a:solidFill>
                  <a:srgbClr val="000000"/>
                </a:solidFill>
                <a:highlight>
                  <a:srgbClr val="FFFFFF"/>
                </a:highlight>
              </a:rPr>
              <a:t>otherEmployee</a:t>
            </a:r>
            <a:r>
              <a:rPr lang="en-US" b="1" dirty="0">
                <a:solidFill>
                  <a:srgbClr val="000000"/>
                </a:solidFill>
                <a:highlight>
                  <a:srgbClr val="FFFFFF"/>
                </a:highlight>
              </a:rPr>
              <a:t>(){</a:t>
            </a:r>
          </a:p>
          <a:p>
            <a:pPr marL="0" indent="0">
              <a:buNone/>
            </a:pPr>
            <a:r>
              <a:rPr lang="en-US" b="1" dirty="0">
                <a:solidFill>
                  <a:srgbClr val="000000"/>
                </a:solidFill>
                <a:highlight>
                  <a:srgbClr val="FFFFFF"/>
                </a:highlight>
              </a:rPr>
              <a:t>      return new </a:t>
            </a:r>
            <a:r>
              <a:rPr lang="en-US" b="1" dirty="0" err="1">
                <a:solidFill>
                  <a:srgbClr val="000000"/>
                </a:solidFill>
                <a:highlight>
                  <a:srgbClr val="FFFFFF"/>
                </a:highlight>
              </a:rPr>
              <a:t>EmployeeBean</a:t>
            </a:r>
            <a:r>
              <a:rPr lang="en-US" b="1" dirty="0">
                <a:solidFill>
                  <a:srgbClr val="000000"/>
                </a:solidFill>
                <a:highlight>
                  <a:srgbClr val="FFFFFF"/>
                </a:highlight>
              </a:rPr>
              <a:t>(); </a:t>
            </a:r>
          </a:p>
          <a:p>
            <a:pPr marL="0" indent="0">
              <a:buNone/>
            </a:pPr>
            <a:r>
              <a:rPr lang="en-US" b="1" dirty="0">
                <a:solidFill>
                  <a:srgbClr val="000000"/>
                </a:solidFill>
                <a:highlight>
                  <a:srgbClr val="FFFFFF"/>
                </a:highlight>
              </a:rPr>
              <a:t>   }</a:t>
            </a:r>
          </a:p>
          <a:p>
            <a:pPr marL="0" indent="0">
              <a:buNone/>
            </a:pPr>
            <a:r>
              <a:rPr lang="en-US" b="1" dirty="0">
                <a:solidFill>
                  <a:srgbClr val="000000"/>
                </a:solidFill>
                <a:highlight>
                  <a:srgbClr val="FFFFFF"/>
                </a:highlight>
              </a:rPr>
              <a:t>}</a:t>
            </a:r>
          </a:p>
          <a:p>
            <a:endParaRPr lang="en-US" dirty="0"/>
          </a:p>
        </p:txBody>
      </p:sp>
    </p:spTree>
    <p:extLst>
      <p:ext uri="{BB962C8B-B14F-4D97-AF65-F5344CB8AC3E}">
        <p14:creationId xmlns:p14="http://schemas.microsoft.com/office/powerpoint/2010/main" val="4177595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6BBE-B84D-3A2F-2FAD-563F9765CE6F}"/>
              </a:ext>
            </a:extLst>
          </p:cNvPr>
          <p:cNvSpPr>
            <a:spLocks noGrp="1"/>
          </p:cNvSpPr>
          <p:nvPr>
            <p:ph type="title"/>
          </p:nvPr>
        </p:nvSpPr>
        <p:spPr/>
        <p:txBody>
          <a:bodyPr>
            <a:normAutofit/>
          </a:bodyPr>
          <a:lstStyle/>
          <a:p>
            <a:r>
              <a:rPr lang="en-US" dirty="0"/>
              <a:t>Why Java Framework?</a:t>
            </a:r>
          </a:p>
        </p:txBody>
      </p:sp>
      <p:sp>
        <p:nvSpPr>
          <p:cNvPr id="9" name="Content Placeholder 2">
            <a:extLst>
              <a:ext uri="{FF2B5EF4-FFF2-40B4-BE49-F238E27FC236}">
                <a16:creationId xmlns:a16="http://schemas.microsoft.com/office/drawing/2014/main" id="{E40BF16F-95E2-FFEA-6BF9-8668A3910A21}"/>
              </a:ext>
            </a:extLst>
          </p:cNvPr>
          <p:cNvSpPr txBox="1">
            <a:spLocks/>
          </p:cNvSpPr>
          <p:nvPr/>
        </p:nvSpPr>
        <p:spPr>
          <a:xfrm>
            <a:off x="238124" y="1482724"/>
            <a:ext cx="5595747" cy="46711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a:t>Complexity</a:t>
            </a:r>
          </a:p>
          <a:p>
            <a:pPr algn="just"/>
            <a:r>
              <a:rPr lang="en-US" sz="3200" dirty="0"/>
              <a:t>Heavyweight Components</a:t>
            </a:r>
          </a:p>
          <a:p>
            <a:pPr algn="just"/>
            <a:r>
              <a:rPr lang="en-US" sz="3200" dirty="0"/>
              <a:t>High resource consumption</a:t>
            </a:r>
          </a:p>
          <a:p>
            <a:pPr algn="just"/>
            <a:r>
              <a:rPr lang="en-US" sz="3200" dirty="0"/>
              <a:t>Complicated deployment descriptor files</a:t>
            </a:r>
          </a:p>
          <a:p>
            <a:pPr algn="just"/>
            <a:r>
              <a:rPr lang="en-US" sz="3200" dirty="0"/>
              <a:t>Deployment Complexity</a:t>
            </a:r>
          </a:p>
          <a:p>
            <a:pPr algn="just"/>
            <a:r>
              <a:rPr lang="en-US" sz="3200" dirty="0"/>
              <a:t>Long Development cycle</a:t>
            </a:r>
          </a:p>
          <a:p>
            <a:pPr algn="just"/>
            <a:r>
              <a:rPr lang="en-US" sz="3200" dirty="0"/>
              <a:t>Monolithic Architecture</a:t>
            </a:r>
          </a:p>
          <a:p>
            <a:pPr algn="just"/>
            <a:r>
              <a:rPr lang="en-US" sz="3200" dirty="0"/>
              <a:t>Session Management Challenges</a:t>
            </a:r>
          </a:p>
          <a:p>
            <a:pPr algn="just"/>
            <a:r>
              <a:rPr lang="en-US" sz="3200" dirty="0"/>
              <a:t>Complex security models</a:t>
            </a:r>
          </a:p>
        </p:txBody>
      </p:sp>
      <p:pic>
        <p:nvPicPr>
          <p:cNvPr id="13" name="Picture 12">
            <a:extLst>
              <a:ext uri="{FF2B5EF4-FFF2-40B4-BE49-F238E27FC236}">
                <a16:creationId xmlns:a16="http://schemas.microsoft.com/office/drawing/2014/main" id="{978D40BE-84D3-D799-62F4-C810D903CFAD}"/>
              </a:ext>
            </a:extLst>
          </p:cNvPr>
          <p:cNvPicPr>
            <a:picLocks noChangeAspect="1"/>
          </p:cNvPicPr>
          <p:nvPr/>
        </p:nvPicPr>
        <p:blipFill rotWithShape="1">
          <a:blip r:embed="rId3"/>
          <a:srcRect l="27853" t="12667" r="24049" b="10326"/>
          <a:stretch/>
        </p:blipFill>
        <p:spPr>
          <a:xfrm>
            <a:off x="6358131" y="1380744"/>
            <a:ext cx="5169142" cy="4655295"/>
          </a:xfrm>
          <a:prstGeom prst="rect">
            <a:avLst/>
          </a:prstGeom>
        </p:spPr>
      </p:pic>
    </p:spTree>
    <p:extLst>
      <p:ext uri="{BB962C8B-B14F-4D97-AF65-F5344CB8AC3E}">
        <p14:creationId xmlns:p14="http://schemas.microsoft.com/office/powerpoint/2010/main" val="108695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FDA2-BB14-7A91-AEAF-75E8C93B84F6}"/>
              </a:ext>
            </a:extLst>
          </p:cNvPr>
          <p:cNvSpPr>
            <a:spLocks noGrp="1"/>
          </p:cNvSpPr>
          <p:nvPr>
            <p:ph type="title"/>
          </p:nvPr>
        </p:nvSpPr>
        <p:spPr/>
        <p:txBody>
          <a:bodyPr/>
          <a:lstStyle/>
          <a:p>
            <a:r>
              <a:rPr lang="en-US" dirty="0"/>
              <a:t>Annotations used :</a:t>
            </a:r>
          </a:p>
        </p:txBody>
      </p:sp>
      <p:pic>
        <p:nvPicPr>
          <p:cNvPr id="5" name="Picture 4">
            <a:extLst>
              <a:ext uri="{FF2B5EF4-FFF2-40B4-BE49-F238E27FC236}">
                <a16:creationId xmlns:a16="http://schemas.microsoft.com/office/drawing/2014/main" id="{C6A4F180-6C1A-EF1A-0F14-312AA4F59C95}"/>
              </a:ext>
            </a:extLst>
          </p:cNvPr>
          <p:cNvPicPr>
            <a:picLocks noChangeAspect="1"/>
          </p:cNvPicPr>
          <p:nvPr/>
        </p:nvPicPr>
        <p:blipFill>
          <a:blip r:embed="rId3"/>
          <a:stretch>
            <a:fillRect/>
          </a:stretch>
        </p:blipFill>
        <p:spPr>
          <a:xfrm>
            <a:off x="355773" y="1452562"/>
            <a:ext cx="4044139" cy="4795838"/>
          </a:xfrm>
          <a:prstGeom prst="rect">
            <a:avLst/>
          </a:prstGeom>
        </p:spPr>
      </p:pic>
    </p:spTree>
    <p:extLst>
      <p:ext uri="{BB962C8B-B14F-4D97-AF65-F5344CB8AC3E}">
        <p14:creationId xmlns:p14="http://schemas.microsoft.com/office/powerpoint/2010/main" val="683641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27E5-6A24-E713-5192-B21E390297B4}"/>
              </a:ext>
            </a:extLst>
          </p:cNvPr>
          <p:cNvSpPr>
            <a:spLocks noGrp="1"/>
          </p:cNvSpPr>
          <p:nvPr>
            <p:ph type="title"/>
          </p:nvPr>
        </p:nvSpPr>
        <p:spPr/>
        <p:txBody>
          <a:bodyPr/>
          <a:lstStyle/>
          <a:p>
            <a:r>
              <a:rPr lang="en-US" dirty="0"/>
              <a:t>Beans</a:t>
            </a:r>
          </a:p>
        </p:txBody>
      </p:sp>
      <p:sp>
        <p:nvSpPr>
          <p:cNvPr id="3" name="Content Placeholder 2">
            <a:extLst>
              <a:ext uri="{FF2B5EF4-FFF2-40B4-BE49-F238E27FC236}">
                <a16:creationId xmlns:a16="http://schemas.microsoft.com/office/drawing/2014/main" id="{7BE89FA4-BE17-4FA3-36BC-95065719619D}"/>
              </a:ext>
            </a:extLst>
          </p:cNvPr>
          <p:cNvSpPr>
            <a:spLocks noGrp="1"/>
          </p:cNvSpPr>
          <p:nvPr>
            <p:ph idx="1"/>
          </p:nvPr>
        </p:nvSpPr>
        <p:spPr>
          <a:xfrm>
            <a:off x="677334" y="1531013"/>
            <a:ext cx="10670220" cy="5224724"/>
          </a:xfrm>
        </p:spPr>
        <p:txBody>
          <a:bodyPr>
            <a:normAutofit/>
          </a:bodyPr>
          <a:lstStyle/>
          <a:p>
            <a:r>
              <a:rPr lang="en-US" sz="2400" b="0" i="0" dirty="0">
                <a:solidFill>
                  <a:srgbClr val="2C2F34"/>
                </a:solidFill>
                <a:effectLst/>
                <a:highlight>
                  <a:srgbClr val="FFFFFF"/>
                </a:highlight>
                <a:latin typeface="Tahoma" panose="020B0604030504040204" pitchFamily="34" charset="0"/>
              </a:rPr>
              <a:t>In Spring, the objects that form the backbone of our application and that are managed by the Spring IoC container are called </a:t>
            </a:r>
            <a:r>
              <a:rPr lang="en-US" sz="2400" b="1" i="0" dirty="0">
                <a:solidFill>
                  <a:srgbClr val="2C2F34"/>
                </a:solidFill>
                <a:effectLst/>
                <a:highlight>
                  <a:srgbClr val="FFFFFF"/>
                </a:highlight>
                <a:latin typeface="Tahoma" panose="020B0604030504040204" pitchFamily="34" charset="0"/>
              </a:rPr>
              <a:t>beans</a:t>
            </a:r>
            <a:r>
              <a:rPr lang="en-US" sz="2400" b="0" i="0" dirty="0">
                <a:solidFill>
                  <a:srgbClr val="2C2F34"/>
                </a:solidFill>
                <a:effectLst/>
                <a:highlight>
                  <a:srgbClr val="FFFFFF"/>
                </a:highlight>
                <a:latin typeface="Tahoma" panose="020B0604030504040204" pitchFamily="34" charset="0"/>
              </a:rPr>
              <a:t>.</a:t>
            </a:r>
          </a:p>
          <a:p>
            <a:r>
              <a:rPr lang="en-US" sz="2400" b="0" i="0" dirty="0">
                <a:solidFill>
                  <a:srgbClr val="2C2F34"/>
                </a:solidFill>
                <a:effectLst/>
                <a:highlight>
                  <a:srgbClr val="FFFFFF"/>
                </a:highlight>
                <a:latin typeface="Tahoma" panose="020B0604030504040204" pitchFamily="34" charset="0"/>
              </a:rPr>
              <a:t>A bean is an object that is instantiated, assembled, and managed by a Spring IoC container. Otherwise, a bean is simply one of many objects in your application. </a:t>
            </a:r>
          </a:p>
          <a:p>
            <a:r>
              <a:rPr lang="en-US" sz="2400" b="0" i="0" dirty="0">
                <a:solidFill>
                  <a:srgbClr val="2C2F34"/>
                </a:solidFill>
                <a:effectLst/>
                <a:highlight>
                  <a:srgbClr val="FFFFFF"/>
                </a:highlight>
                <a:latin typeface="Tahoma" panose="020B0604030504040204" pitchFamily="34" charset="0"/>
              </a:rPr>
              <a:t>Beans, and the </a:t>
            </a:r>
            <a:r>
              <a:rPr lang="en-US" sz="2400" b="1" i="0" dirty="0">
                <a:solidFill>
                  <a:srgbClr val="2C2F34"/>
                </a:solidFill>
                <a:effectLst/>
                <a:highlight>
                  <a:srgbClr val="FFFFFF"/>
                </a:highlight>
                <a:latin typeface="Tahoma" panose="020B0604030504040204" pitchFamily="34" charset="0"/>
              </a:rPr>
              <a:t>dependencies</a:t>
            </a:r>
            <a:r>
              <a:rPr lang="en-US" sz="2400" b="0" i="0" dirty="0">
                <a:solidFill>
                  <a:srgbClr val="2C2F34"/>
                </a:solidFill>
                <a:effectLst/>
                <a:highlight>
                  <a:srgbClr val="FFFFFF"/>
                </a:highlight>
                <a:latin typeface="Tahoma" panose="020B0604030504040204" pitchFamily="34" charset="0"/>
              </a:rPr>
              <a:t> among them, reflect in the </a:t>
            </a:r>
            <a:r>
              <a:rPr lang="en-US" sz="2400" b="1" i="0" dirty="0">
                <a:solidFill>
                  <a:srgbClr val="2C2F34"/>
                </a:solidFill>
                <a:effectLst/>
                <a:highlight>
                  <a:srgbClr val="FFFFFF"/>
                </a:highlight>
                <a:latin typeface="Tahoma" panose="020B0604030504040204" pitchFamily="34" charset="0"/>
              </a:rPr>
              <a:t>configuration metadata </a:t>
            </a:r>
            <a:r>
              <a:rPr lang="en-US" sz="2400" b="0" i="0" dirty="0">
                <a:solidFill>
                  <a:srgbClr val="2C2F34"/>
                </a:solidFill>
                <a:effectLst/>
                <a:highlight>
                  <a:srgbClr val="FFFFFF"/>
                </a:highlight>
                <a:latin typeface="Tahoma" panose="020B0604030504040204" pitchFamily="34" charset="0"/>
              </a:rPr>
              <a:t>used by a container.</a:t>
            </a:r>
          </a:p>
          <a:p>
            <a:r>
              <a:rPr lang="en-US" sz="2400" dirty="0">
                <a:solidFill>
                  <a:srgbClr val="2C2F34"/>
                </a:solidFill>
                <a:highlight>
                  <a:srgbClr val="FFFFFF"/>
                </a:highlight>
                <a:latin typeface="Tahoma" panose="020B0604030504040204" pitchFamily="34" charset="0"/>
              </a:rPr>
              <a:t>Bean definition contains the information called configuration metadata, which is needed for the container to know :</a:t>
            </a:r>
          </a:p>
          <a:p>
            <a:pPr lvl="1"/>
            <a:r>
              <a:rPr lang="en-US" sz="2000" b="0" i="0" dirty="0">
                <a:solidFill>
                  <a:srgbClr val="2C2F34"/>
                </a:solidFill>
                <a:effectLst/>
                <a:highlight>
                  <a:srgbClr val="FFFFFF"/>
                </a:highlight>
                <a:latin typeface="Tahoma" panose="020B0604030504040204" pitchFamily="34" charset="0"/>
              </a:rPr>
              <a:t>How to create a bean</a:t>
            </a:r>
          </a:p>
          <a:p>
            <a:pPr lvl="1"/>
            <a:r>
              <a:rPr lang="en-US" sz="2000" dirty="0">
                <a:solidFill>
                  <a:srgbClr val="2C2F34"/>
                </a:solidFill>
                <a:highlight>
                  <a:srgbClr val="FFFFFF"/>
                </a:highlight>
                <a:latin typeface="Tahoma" panose="020B0604030504040204" pitchFamily="34" charset="0"/>
              </a:rPr>
              <a:t>Bean’s life cycle</a:t>
            </a:r>
          </a:p>
          <a:p>
            <a:pPr lvl="1"/>
            <a:r>
              <a:rPr lang="en-US" sz="2000" dirty="0">
                <a:solidFill>
                  <a:srgbClr val="2C2F34"/>
                </a:solidFill>
                <a:highlight>
                  <a:srgbClr val="FFFFFF"/>
                </a:highlight>
                <a:latin typeface="Tahoma" panose="020B0604030504040204" pitchFamily="34" charset="0"/>
              </a:rPr>
              <a:t>Bean’s dependencies</a:t>
            </a:r>
            <a:endParaRPr lang="en-US" sz="2000" b="0" i="0" dirty="0">
              <a:solidFill>
                <a:srgbClr val="2C2F34"/>
              </a:solidFill>
              <a:effectLst/>
              <a:highlight>
                <a:srgbClr val="FFFFFF"/>
              </a:highlight>
              <a:latin typeface="Tahoma" panose="020B0604030504040204" pitchFamily="34" charset="0"/>
            </a:endParaRPr>
          </a:p>
          <a:p>
            <a:endParaRPr lang="en-US" dirty="0"/>
          </a:p>
        </p:txBody>
      </p:sp>
      <p:pic>
        <p:nvPicPr>
          <p:cNvPr id="5" name="Picture 4">
            <a:extLst>
              <a:ext uri="{FF2B5EF4-FFF2-40B4-BE49-F238E27FC236}">
                <a16:creationId xmlns:a16="http://schemas.microsoft.com/office/drawing/2014/main" id="{A3DFF20A-89D4-9F43-381C-731451B307AF}"/>
              </a:ext>
            </a:extLst>
          </p:cNvPr>
          <p:cNvPicPr>
            <a:picLocks noChangeAspect="1"/>
          </p:cNvPicPr>
          <p:nvPr/>
        </p:nvPicPr>
        <p:blipFill>
          <a:blip r:embed="rId2"/>
          <a:stretch>
            <a:fillRect/>
          </a:stretch>
        </p:blipFill>
        <p:spPr>
          <a:xfrm>
            <a:off x="7275383" y="102263"/>
            <a:ext cx="4476750" cy="1428750"/>
          </a:xfrm>
          <a:prstGeom prst="rect">
            <a:avLst/>
          </a:prstGeom>
        </p:spPr>
      </p:pic>
    </p:spTree>
    <p:extLst>
      <p:ext uri="{BB962C8B-B14F-4D97-AF65-F5344CB8AC3E}">
        <p14:creationId xmlns:p14="http://schemas.microsoft.com/office/powerpoint/2010/main" val="1239327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86E7B-3EC3-6445-CF75-315F8506FBD5}"/>
              </a:ext>
            </a:extLst>
          </p:cNvPr>
          <p:cNvSpPr>
            <a:spLocks noGrp="1"/>
          </p:cNvSpPr>
          <p:nvPr>
            <p:ph idx="1"/>
          </p:nvPr>
        </p:nvSpPr>
        <p:spPr>
          <a:xfrm>
            <a:off x="194871" y="209863"/>
            <a:ext cx="11617377" cy="6535712"/>
          </a:xfrm>
        </p:spPr>
        <p:txBody>
          <a:bodyPr>
            <a:normAutofit fontScale="85000" lnSpcReduction="20000"/>
          </a:bodyPr>
          <a:lstStyle/>
          <a:p>
            <a:pPr algn="l" fontAlgn="base"/>
            <a:r>
              <a:rPr lang="en-US" sz="2200" i="0" dirty="0">
                <a:solidFill>
                  <a:srgbClr val="000000"/>
                </a:solidFill>
                <a:effectLst/>
                <a:highlight>
                  <a:srgbClr val="FFFFFF"/>
                </a:highlight>
                <a:latin typeface="Segoe UI" panose="020B0502040204020203" pitchFamily="34" charset="0"/>
              </a:rPr>
              <a:t>Spring Bean is a class in spring, which follows the rules provided by the Spring Container. </a:t>
            </a:r>
          </a:p>
          <a:p>
            <a:pPr algn="l" fontAlgn="base"/>
            <a:r>
              <a:rPr lang="en-US" sz="2200" i="0" dirty="0">
                <a:solidFill>
                  <a:srgbClr val="000000"/>
                </a:solidFill>
                <a:effectLst/>
                <a:highlight>
                  <a:srgbClr val="FFFFFF"/>
                </a:highlight>
                <a:latin typeface="Segoe UI" panose="020B0502040204020203" pitchFamily="34" charset="0"/>
              </a:rPr>
              <a:t>Rules : </a:t>
            </a:r>
          </a:p>
          <a:p>
            <a:pPr algn="l" fontAlgn="base"/>
            <a:r>
              <a:rPr lang="en-US" sz="2200" i="0" dirty="0">
                <a:solidFill>
                  <a:srgbClr val="000000"/>
                </a:solidFill>
                <a:effectLst/>
                <a:highlight>
                  <a:srgbClr val="FFFFFF"/>
                </a:highlight>
                <a:latin typeface="Segoe UI" panose="020B0502040204020203" pitchFamily="34" charset="0"/>
              </a:rPr>
              <a:t>1) Class must be public.</a:t>
            </a:r>
          </a:p>
          <a:p>
            <a:pPr algn="l" fontAlgn="base"/>
            <a:r>
              <a:rPr lang="en-US" sz="2200" i="0" dirty="0">
                <a:solidFill>
                  <a:srgbClr val="000000"/>
                </a:solidFill>
                <a:effectLst/>
                <a:highlight>
                  <a:srgbClr val="FFFFFF"/>
                </a:highlight>
                <a:latin typeface="Segoe UI" panose="020B0502040204020203" pitchFamily="34" charset="0"/>
              </a:rPr>
              <a:t>2) Variables are recommended to be private.</a:t>
            </a:r>
          </a:p>
          <a:p>
            <a:pPr algn="l" fontAlgn="base"/>
            <a:r>
              <a:rPr lang="en-US" sz="2200" i="0" dirty="0">
                <a:solidFill>
                  <a:srgbClr val="000000"/>
                </a:solidFill>
                <a:effectLst/>
                <a:highlight>
                  <a:srgbClr val="FFFFFF"/>
                </a:highlight>
                <a:latin typeface="Segoe UI" panose="020B0502040204020203" pitchFamily="34" charset="0"/>
              </a:rPr>
              <a:t>3) Methods should be public.</a:t>
            </a:r>
          </a:p>
          <a:p>
            <a:pPr algn="l" fontAlgn="base"/>
            <a:r>
              <a:rPr lang="en-US" sz="2200" i="0" dirty="0">
                <a:solidFill>
                  <a:srgbClr val="000000"/>
                </a:solidFill>
                <a:effectLst/>
                <a:highlight>
                  <a:srgbClr val="FFFFFF"/>
                </a:highlight>
                <a:latin typeface="Segoe UI" panose="020B0502040204020203" pitchFamily="34" charset="0"/>
              </a:rPr>
              <a:t>4) Class should be under a package. It can be either under a base package or its sub package.</a:t>
            </a:r>
          </a:p>
          <a:p>
            <a:pPr algn="l" fontAlgn="base"/>
            <a:r>
              <a:rPr lang="en-US" sz="2200" i="0" dirty="0">
                <a:solidFill>
                  <a:srgbClr val="000000"/>
                </a:solidFill>
                <a:effectLst/>
                <a:highlight>
                  <a:srgbClr val="FFFFFF"/>
                </a:highlight>
                <a:latin typeface="Segoe UI" panose="020B0502040204020203" pitchFamily="34" charset="0"/>
              </a:rPr>
              <a:t>5) Provide any one of the two combinations given below. There is no harm in providing both of them, but any one will be sufficient.</a:t>
            </a:r>
          </a:p>
          <a:p>
            <a:pPr lvl="1" fontAlgn="base"/>
            <a:r>
              <a:rPr lang="en-US" sz="1900" i="0" dirty="0">
                <a:solidFill>
                  <a:srgbClr val="000000"/>
                </a:solidFill>
                <a:effectLst/>
                <a:highlight>
                  <a:srgbClr val="FFFFFF"/>
                </a:highlight>
                <a:latin typeface="Segoe UI" panose="020B0502040204020203" pitchFamily="34" charset="0"/>
              </a:rPr>
              <a:t>(A) Default constructor with  setter &amp; getter methods</a:t>
            </a:r>
          </a:p>
          <a:p>
            <a:pPr lvl="1" fontAlgn="base"/>
            <a:r>
              <a:rPr lang="en-US" sz="1900" i="0" dirty="0">
                <a:solidFill>
                  <a:srgbClr val="000000"/>
                </a:solidFill>
                <a:effectLst/>
                <a:highlight>
                  <a:srgbClr val="FFFFFF"/>
                </a:highlight>
                <a:latin typeface="Segoe UI" panose="020B0502040204020203" pitchFamily="34" charset="0"/>
              </a:rPr>
              <a:t>(B) Parameterized constructor</a:t>
            </a:r>
          </a:p>
          <a:p>
            <a:pPr algn="l" fontAlgn="base"/>
            <a:r>
              <a:rPr lang="en-US" sz="2200" i="0" dirty="0">
                <a:solidFill>
                  <a:srgbClr val="000000"/>
                </a:solidFill>
                <a:effectLst/>
                <a:highlight>
                  <a:srgbClr val="FFFFFF"/>
                </a:highlight>
                <a:latin typeface="Segoe UI" panose="020B0502040204020203" pitchFamily="34" charset="0"/>
              </a:rPr>
              <a:t>6) Class can extend or implement only those classes or interfaces which are part of Spring Framework’s API. We can identify classes and interfaces from Spring Framework API by finding their package names. They come under package </a:t>
            </a:r>
            <a:r>
              <a:rPr lang="en-US" sz="2200" i="0" dirty="0" err="1">
                <a:solidFill>
                  <a:srgbClr val="000000"/>
                </a:solidFill>
                <a:effectLst/>
                <a:highlight>
                  <a:srgbClr val="FFFFFF"/>
                </a:highlight>
                <a:latin typeface="Segoe UI" panose="020B0502040204020203" pitchFamily="34" charset="0"/>
              </a:rPr>
              <a:t>org.springframework</a:t>
            </a:r>
            <a:r>
              <a:rPr lang="en-US" sz="2200" i="0" dirty="0">
                <a:solidFill>
                  <a:srgbClr val="000000"/>
                </a:solidFill>
                <a:effectLst/>
                <a:highlight>
                  <a:srgbClr val="FFFFFF"/>
                </a:highlight>
                <a:latin typeface="Segoe UI" panose="020B0502040204020203" pitchFamily="34" charset="0"/>
              </a:rPr>
              <a:t>.</a:t>
            </a:r>
          </a:p>
          <a:p>
            <a:pPr algn="l" fontAlgn="base"/>
            <a:r>
              <a:rPr lang="en-US" sz="2200" i="0" dirty="0">
                <a:solidFill>
                  <a:srgbClr val="000000"/>
                </a:solidFill>
                <a:effectLst/>
                <a:highlight>
                  <a:srgbClr val="FFFFFF"/>
                </a:highlight>
                <a:latin typeface="Segoe UI" panose="020B0502040204020203" pitchFamily="34" charset="0"/>
              </a:rPr>
              <a:t>7) Class can override 3 methods from Object class: </a:t>
            </a:r>
            <a:r>
              <a:rPr lang="en-US" sz="2200" i="0" dirty="0" err="1">
                <a:solidFill>
                  <a:srgbClr val="000000"/>
                </a:solidFill>
                <a:effectLst/>
                <a:highlight>
                  <a:srgbClr val="FFFFFF"/>
                </a:highlight>
                <a:latin typeface="Segoe UI" panose="020B0502040204020203" pitchFamily="34" charset="0"/>
              </a:rPr>
              <a:t>toString</a:t>
            </a:r>
            <a:r>
              <a:rPr lang="en-US" sz="2200" i="0" dirty="0">
                <a:solidFill>
                  <a:srgbClr val="000000"/>
                </a:solidFill>
                <a:effectLst/>
                <a:highlight>
                  <a:srgbClr val="FFFFFF"/>
                </a:highlight>
                <a:latin typeface="Segoe UI" panose="020B0502040204020203" pitchFamily="34" charset="0"/>
              </a:rPr>
              <a:t>(), </a:t>
            </a:r>
            <a:r>
              <a:rPr lang="en-US" sz="2200" i="0" dirty="0" err="1">
                <a:solidFill>
                  <a:srgbClr val="000000"/>
                </a:solidFill>
                <a:effectLst/>
                <a:highlight>
                  <a:srgbClr val="FFFFFF"/>
                </a:highlight>
                <a:latin typeface="Segoe UI" panose="020B0502040204020203" pitchFamily="34" charset="0"/>
              </a:rPr>
              <a:t>hashcode</a:t>
            </a:r>
            <a:r>
              <a:rPr lang="en-US" sz="2200" i="0" dirty="0">
                <a:solidFill>
                  <a:srgbClr val="000000"/>
                </a:solidFill>
                <a:effectLst/>
                <a:highlight>
                  <a:srgbClr val="FFFFFF"/>
                </a:highlight>
                <a:latin typeface="Segoe UI" panose="020B0502040204020203" pitchFamily="34" charset="0"/>
              </a:rPr>
              <a:t>() and equals().</a:t>
            </a:r>
          </a:p>
          <a:p>
            <a:pPr algn="l" fontAlgn="base"/>
            <a:r>
              <a:rPr lang="en-US" sz="2200" i="0" dirty="0">
                <a:solidFill>
                  <a:srgbClr val="000000"/>
                </a:solidFill>
                <a:effectLst/>
                <a:highlight>
                  <a:srgbClr val="FFFFFF"/>
                </a:highlight>
                <a:latin typeface="Segoe UI" panose="020B0502040204020203" pitchFamily="34" charset="0"/>
              </a:rPr>
              <a:t>8) Class can implement </a:t>
            </a:r>
            <a:r>
              <a:rPr lang="en-US" sz="2200" i="0" dirty="0" err="1">
                <a:solidFill>
                  <a:srgbClr val="000000"/>
                </a:solidFill>
                <a:effectLst/>
                <a:highlight>
                  <a:srgbClr val="FFFFFF"/>
                </a:highlight>
                <a:latin typeface="Segoe UI" panose="020B0502040204020203" pitchFamily="34" charset="0"/>
              </a:rPr>
              <a:t>java.io.Serializable</a:t>
            </a:r>
            <a:r>
              <a:rPr lang="en-US" sz="2200" i="0" dirty="0">
                <a:solidFill>
                  <a:srgbClr val="000000"/>
                </a:solidFill>
                <a:effectLst/>
                <a:highlight>
                  <a:srgbClr val="FFFFFF"/>
                </a:highlight>
                <a:latin typeface="Segoe UI" panose="020B0502040204020203" pitchFamily="34" charset="0"/>
              </a:rPr>
              <a:t> interface.</a:t>
            </a:r>
          </a:p>
          <a:p>
            <a:pPr algn="l" fontAlgn="base"/>
            <a:r>
              <a:rPr lang="en-US" sz="2200" i="0" dirty="0">
                <a:solidFill>
                  <a:srgbClr val="000000"/>
                </a:solidFill>
                <a:effectLst/>
                <a:highlight>
                  <a:srgbClr val="FFFFFF"/>
                </a:highlight>
                <a:latin typeface="Segoe UI" panose="020B0502040204020203" pitchFamily="34" charset="0"/>
              </a:rPr>
              <a:t>9) Class can use Core Java Annotations, Spring Framework Annotations, and some Integration Annotations. </a:t>
            </a:r>
          </a:p>
          <a:p>
            <a:pPr algn="l" fontAlgn="base"/>
            <a:r>
              <a:rPr lang="en-US" sz="2200" i="0" dirty="0">
                <a:solidFill>
                  <a:srgbClr val="000000"/>
                </a:solidFill>
                <a:effectLst/>
                <a:highlight>
                  <a:srgbClr val="FFFFFF"/>
                </a:highlight>
                <a:latin typeface="Segoe UI" panose="020B0502040204020203" pitchFamily="34" charset="0"/>
              </a:rPr>
              <a:t>Core Java annotations comes under package </a:t>
            </a:r>
            <a:r>
              <a:rPr lang="en-US" sz="2200" i="0" dirty="0" err="1">
                <a:solidFill>
                  <a:srgbClr val="000000"/>
                </a:solidFill>
                <a:effectLst/>
                <a:highlight>
                  <a:srgbClr val="FFFFFF"/>
                </a:highlight>
                <a:latin typeface="Segoe UI" panose="020B0502040204020203" pitchFamily="34" charset="0"/>
              </a:rPr>
              <a:t>java.lang</a:t>
            </a:r>
            <a:r>
              <a:rPr lang="en-US" sz="2200" i="0" dirty="0">
                <a:solidFill>
                  <a:srgbClr val="000000"/>
                </a:solidFill>
                <a:effectLst/>
                <a:highlight>
                  <a:srgbClr val="FFFFFF"/>
                </a:highlight>
                <a:latin typeface="Segoe UI" panose="020B0502040204020203" pitchFamily="34" charset="0"/>
              </a:rPr>
              <a:t>, such as Deprecated, </a:t>
            </a:r>
          </a:p>
          <a:p>
            <a:pPr algn="l" fontAlgn="base"/>
            <a:r>
              <a:rPr lang="en-US" sz="2200" i="0" dirty="0">
                <a:solidFill>
                  <a:srgbClr val="000000"/>
                </a:solidFill>
                <a:effectLst/>
                <a:highlight>
                  <a:srgbClr val="FFFFFF"/>
                </a:highlight>
                <a:latin typeface="Segoe UI" panose="020B0502040204020203" pitchFamily="34" charset="0"/>
              </a:rPr>
              <a:t>Override, </a:t>
            </a:r>
            <a:r>
              <a:rPr lang="en-US" sz="2200" i="0" dirty="0" err="1">
                <a:solidFill>
                  <a:srgbClr val="000000"/>
                </a:solidFill>
                <a:effectLst/>
                <a:highlight>
                  <a:srgbClr val="FFFFFF"/>
                </a:highlight>
                <a:latin typeface="Segoe UI" panose="020B0502040204020203" pitchFamily="34" charset="0"/>
              </a:rPr>
              <a:t>SafeVarargs</a:t>
            </a:r>
            <a:r>
              <a:rPr lang="en-US" sz="2200" i="0" dirty="0">
                <a:solidFill>
                  <a:srgbClr val="000000"/>
                </a:solidFill>
                <a:effectLst/>
                <a:highlight>
                  <a:srgbClr val="FFFFFF"/>
                </a:highlight>
                <a:latin typeface="Segoe UI" panose="020B0502040204020203" pitchFamily="34" charset="0"/>
              </a:rPr>
              <a:t>, </a:t>
            </a:r>
            <a:r>
              <a:rPr lang="en-US" sz="2200" i="0" dirty="0" err="1">
                <a:solidFill>
                  <a:srgbClr val="000000"/>
                </a:solidFill>
                <a:effectLst/>
                <a:highlight>
                  <a:srgbClr val="FFFFFF"/>
                </a:highlight>
                <a:latin typeface="Segoe UI" panose="020B0502040204020203" pitchFamily="34" charset="0"/>
              </a:rPr>
              <a:t>SupressWarnings</a:t>
            </a:r>
            <a:r>
              <a:rPr lang="en-US" sz="2200" i="0" dirty="0">
                <a:solidFill>
                  <a:srgbClr val="000000"/>
                </a:solidFill>
                <a:effectLst/>
                <a:highlight>
                  <a:srgbClr val="FFFFFF"/>
                </a:highlight>
                <a:latin typeface="Segoe UI" panose="020B0502040204020203" pitchFamily="34" charset="0"/>
              </a:rPr>
              <a:t>. Integration annotations are used in very rare cases.</a:t>
            </a:r>
          </a:p>
          <a:p>
            <a:endParaRPr lang="en-US" dirty="0"/>
          </a:p>
        </p:txBody>
      </p:sp>
    </p:spTree>
    <p:extLst>
      <p:ext uri="{BB962C8B-B14F-4D97-AF65-F5344CB8AC3E}">
        <p14:creationId xmlns:p14="http://schemas.microsoft.com/office/powerpoint/2010/main" val="2261285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E6DA-32A5-93C9-7A6B-743699A378EE}"/>
              </a:ext>
            </a:extLst>
          </p:cNvPr>
          <p:cNvSpPr>
            <a:spLocks noGrp="1"/>
          </p:cNvSpPr>
          <p:nvPr>
            <p:ph type="title"/>
          </p:nvPr>
        </p:nvSpPr>
        <p:spPr/>
        <p:txBody>
          <a:bodyPr/>
          <a:lstStyle/>
          <a:p>
            <a:r>
              <a:rPr lang="en-US" dirty="0"/>
              <a:t>Bean Object</a:t>
            </a:r>
          </a:p>
        </p:txBody>
      </p:sp>
      <p:pic>
        <p:nvPicPr>
          <p:cNvPr id="5" name="Picture 4">
            <a:extLst>
              <a:ext uri="{FF2B5EF4-FFF2-40B4-BE49-F238E27FC236}">
                <a16:creationId xmlns:a16="http://schemas.microsoft.com/office/drawing/2014/main" id="{03133D90-9A8B-6F57-25A8-C272E360D0E0}"/>
              </a:ext>
            </a:extLst>
          </p:cNvPr>
          <p:cNvPicPr>
            <a:picLocks noChangeAspect="1"/>
          </p:cNvPicPr>
          <p:nvPr/>
        </p:nvPicPr>
        <p:blipFill>
          <a:blip r:embed="rId2"/>
          <a:stretch>
            <a:fillRect/>
          </a:stretch>
        </p:blipFill>
        <p:spPr>
          <a:xfrm>
            <a:off x="571214" y="1606029"/>
            <a:ext cx="10521507" cy="4907558"/>
          </a:xfrm>
          <a:prstGeom prst="rect">
            <a:avLst/>
          </a:prstGeom>
        </p:spPr>
      </p:pic>
    </p:spTree>
    <p:extLst>
      <p:ext uri="{BB962C8B-B14F-4D97-AF65-F5344CB8AC3E}">
        <p14:creationId xmlns:p14="http://schemas.microsoft.com/office/powerpoint/2010/main" val="335180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A180-6556-0C63-1686-3237259690FA}"/>
              </a:ext>
            </a:extLst>
          </p:cNvPr>
          <p:cNvSpPr>
            <a:spLocks noGrp="1"/>
          </p:cNvSpPr>
          <p:nvPr>
            <p:ph type="title"/>
          </p:nvPr>
        </p:nvSpPr>
        <p:spPr/>
        <p:txBody>
          <a:bodyPr/>
          <a:lstStyle/>
          <a:p>
            <a:r>
              <a:rPr lang="en-US" dirty="0"/>
              <a:t>Bean Life cycle</a:t>
            </a:r>
          </a:p>
        </p:txBody>
      </p:sp>
      <p:sp>
        <p:nvSpPr>
          <p:cNvPr id="3" name="Content Placeholder 2">
            <a:extLst>
              <a:ext uri="{FF2B5EF4-FFF2-40B4-BE49-F238E27FC236}">
                <a16:creationId xmlns:a16="http://schemas.microsoft.com/office/drawing/2014/main" id="{351CB972-3D37-D5E5-9AD3-FA418F0AE02C}"/>
              </a:ext>
            </a:extLst>
          </p:cNvPr>
          <p:cNvSpPr>
            <a:spLocks noGrp="1"/>
          </p:cNvSpPr>
          <p:nvPr>
            <p:ph idx="1"/>
          </p:nvPr>
        </p:nvSpPr>
        <p:spPr>
          <a:xfrm>
            <a:off x="377790" y="1623848"/>
            <a:ext cx="8596668" cy="4929017"/>
          </a:xfrm>
        </p:spPr>
        <p:txBody>
          <a:bodyPr>
            <a:normAutofit fontScale="85000" lnSpcReduction="20000"/>
          </a:bodyPr>
          <a:lstStyle/>
          <a:p>
            <a:r>
              <a:rPr lang="en-US" sz="2400" dirty="0"/>
              <a:t>2 important methods :</a:t>
            </a:r>
          </a:p>
          <a:p>
            <a:r>
              <a:rPr lang="en-US" sz="2400" dirty="0"/>
              <a:t>Public void </a:t>
            </a:r>
            <a:r>
              <a:rPr lang="en-US" sz="2400" dirty="0" err="1"/>
              <a:t>init</a:t>
            </a:r>
            <a:r>
              <a:rPr lang="en-US" sz="2400" dirty="0"/>
              <a:t>() and Public void destroy()</a:t>
            </a:r>
          </a:p>
          <a:p>
            <a:r>
              <a:rPr lang="en-US" sz="2400" dirty="0"/>
              <a:t>Bean life cycle is managed by the spring container. </a:t>
            </a:r>
          </a:p>
          <a:p>
            <a:r>
              <a:rPr lang="en-US" sz="2400" dirty="0"/>
              <a:t>When we run the program then the spring container gets started.</a:t>
            </a:r>
          </a:p>
          <a:p>
            <a:r>
              <a:rPr lang="en-US" sz="2400" dirty="0"/>
              <a:t>Then container creates the instance of a bean as per the request, and then dependencies are injected. </a:t>
            </a:r>
          </a:p>
          <a:p>
            <a:r>
              <a:rPr lang="en-US" sz="2400" dirty="0"/>
              <a:t>Finally, the bean is destroyed when the spring container is closed.</a:t>
            </a:r>
          </a:p>
          <a:p>
            <a:r>
              <a:rPr lang="en-US" sz="2400" dirty="0"/>
              <a:t>Therefore, if we want to execute some code on the bean instantiation and just after closing the spring container, then we can write that code inside the custom </a:t>
            </a:r>
            <a:r>
              <a:rPr lang="en-US" sz="2400" b="1" dirty="0" err="1"/>
              <a:t>init</a:t>
            </a:r>
            <a:r>
              <a:rPr lang="en-US" sz="2400" dirty="0"/>
              <a:t>() method and the</a:t>
            </a:r>
            <a:r>
              <a:rPr lang="en-US" sz="2400" b="1" dirty="0"/>
              <a:t> destroy() </a:t>
            </a:r>
            <a:r>
              <a:rPr lang="en-US" sz="2400" dirty="0"/>
              <a:t>method.</a:t>
            </a:r>
          </a:p>
          <a:p>
            <a:r>
              <a:rPr lang="en-US" sz="2400" dirty="0"/>
              <a:t>We can change name of method but signature must remain same.</a:t>
            </a:r>
          </a:p>
          <a:p>
            <a:pPr algn="l"/>
            <a:r>
              <a:rPr lang="en-US" sz="2400" b="0" i="0" dirty="0" err="1">
                <a:solidFill>
                  <a:srgbClr val="242424"/>
                </a:solidFill>
                <a:effectLst/>
                <a:highlight>
                  <a:srgbClr val="FFFFFF"/>
                </a:highlight>
                <a:latin typeface="source-serif-pro"/>
              </a:rPr>
              <a:t>init</a:t>
            </a:r>
            <a:r>
              <a:rPr lang="en-US" sz="2400" b="0" i="0" dirty="0">
                <a:solidFill>
                  <a:srgbClr val="242424"/>
                </a:solidFill>
                <a:effectLst/>
                <a:highlight>
                  <a:srgbClr val="FFFFFF"/>
                </a:highlight>
                <a:latin typeface="source-serif-pro"/>
              </a:rPr>
              <a:t>(): If we want to initialize anything such as loading some configurations, creating database connections, we can write that code in </a:t>
            </a:r>
            <a:r>
              <a:rPr lang="en-US" sz="2400" b="0" i="0" dirty="0" err="1">
                <a:solidFill>
                  <a:srgbClr val="242424"/>
                </a:solidFill>
                <a:effectLst/>
                <a:highlight>
                  <a:srgbClr val="FFFFFF"/>
                </a:highlight>
                <a:latin typeface="source-serif-pro"/>
              </a:rPr>
              <a:t>init</a:t>
            </a:r>
            <a:r>
              <a:rPr lang="en-US" sz="2400" b="0" i="0" dirty="0">
                <a:solidFill>
                  <a:srgbClr val="242424"/>
                </a:solidFill>
                <a:effectLst/>
                <a:highlight>
                  <a:srgbClr val="FFFFFF"/>
                </a:highlight>
                <a:latin typeface="source-serif-pro"/>
              </a:rPr>
              <a:t>() method.</a:t>
            </a:r>
          </a:p>
          <a:p>
            <a:pPr algn="l"/>
            <a:r>
              <a:rPr lang="en-US" sz="2400" b="0" i="0" dirty="0">
                <a:solidFill>
                  <a:srgbClr val="242424"/>
                </a:solidFill>
                <a:effectLst/>
                <a:highlight>
                  <a:srgbClr val="FFFFFF"/>
                </a:highlight>
                <a:latin typeface="source-serif-pro"/>
              </a:rPr>
              <a:t>destroy(): If we want to cleanup something such as closing database connections, we can write that code in destroy() method.</a:t>
            </a:r>
          </a:p>
          <a:p>
            <a:endParaRPr lang="en-US" sz="2400" dirty="0"/>
          </a:p>
        </p:txBody>
      </p:sp>
      <p:pic>
        <p:nvPicPr>
          <p:cNvPr id="4" name="Picture 3">
            <a:extLst>
              <a:ext uri="{FF2B5EF4-FFF2-40B4-BE49-F238E27FC236}">
                <a16:creationId xmlns:a16="http://schemas.microsoft.com/office/drawing/2014/main" id="{A0E841F9-6590-CB07-5D9C-82DB1567FF0A}"/>
              </a:ext>
            </a:extLst>
          </p:cNvPr>
          <p:cNvPicPr>
            <a:picLocks noChangeAspect="1"/>
          </p:cNvPicPr>
          <p:nvPr/>
        </p:nvPicPr>
        <p:blipFill>
          <a:blip r:embed="rId3"/>
          <a:stretch>
            <a:fillRect/>
          </a:stretch>
        </p:blipFill>
        <p:spPr>
          <a:xfrm>
            <a:off x="6795389" y="81893"/>
            <a:ext cx="5238955" cy="2945086"/>
          </a:xfrm>
          <a:prstGeom prst="rect">
            <a:avLst/>
          </a:prstGeom>
        </p:spPr>
      </p:pic>
    </p:spTree>
    <p:extLst>
      <p:ext uri="{BB962C8B-B14F-4D97-AF65-F5344CB8AC3E}">
        <p14:creationId xmlns:p14="http://schemas.microsoft.com/office/powerpoint/2010/main" val="309153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47DA-393E-05F5-05AD-2FC9372B73E7}"/>
              </a:ext>
            </a:extLst>
          </p:cNvPr>
          <p:cNvSpPr>
            <a:spLocks noGrp="1"/>
          </p:cNvSpPr>
          <p:nvPr>
            <p:ph type="title"/>
          </p:nvPr>
        </p:nvSpPr>
        <p:spPr>
          <a:xfrm>
            <a:off x="677334" y="183931"/>
            <a:ext cx="8596668" cy="714703"/>
          </a:xfrm>
        </p:spPr>
        <p:txBody>
          <a:bodyPr/>
          <a:lstStyle/>
          <a:p>
            <a:r>
              <a:rPr lang="en-US" dirty="0"/>
              <a:t>Life cycle achievement</a:t>
            </a:r>
          </a:p>
        </p:txBody>
      </p:sp>
      <p:sp>
        <p:nvSpPr>
          <p:cNvPr id="3" name="Content Placeholder 2">
            <a:extLst>
              <a:ext uri="{FF2B5EF4-FFF2-40B4-BE49-F238E27FC236}">
                <a16:creationId xmlns:a16="http://schemas.microsoft.com/office/drawing/2014/main" id="{BB25953C-F096-3C50-A82E-B144CA151339}"/>
              </a:ext>
            </a:extLst>
          </p:cNvPr>
          <p:cNvSpPr>
            <a:spLocks noGrp="1"/>
          </p:cNvSpPr>
          <p:nvPr>
            <p:ph idx="1"/>
          </p:nvPr>
        </p:nvSpPr>
        <p:spPr>
          <a:xfrm>
            <a:off x="299545" y="898634"/>
            <a:ext cx="11508827" cy="5959366"/>
          </a:xfrm>
        </p:spPr>
        <p:txBody>
          <a:bodyPr>
            <a:normAutofit lnSpcReduction="10000"/>
          </a:bodyPr>
          <a:lstStyle/>
          <a:p>
            <a:r>
              <a:rPr lang="en-US" b="1" dirty="0"/>
              <a:t>Interface-based Lifecycle Management </a:t>
            </a:r>
            <a:r>
              <a:rPr lang="en-US" dirty="0"/>
              <a:t>can be achieved by implementing</a:t>
            </a:r>
          </a:p>
          <a:p>
            <a:pPr lvl="1"/>
            <a:r>
              <a:rPr lang="en-US" dirty="0" err="1"/>
              <a:t>InitializingBean</a:t>
            </a:r>
            <a:r>
              <a:rPr lang="en-US" dirty="0"/>
              <a:t> and </a:t>
            </a:r>
            <a:r>
              <a:rPr lang="en-US" dirty="0" err="1"/>
              <a:t>DisposableBean</a:t>
            </a:r>
            <a:r>
              <a:rPr lang="en-US" dirty="0"/>
              <a:t> interfaces</a:t>
            </a:r>
          </a:p>
          <a:p>
            <a:r>
              <a:rPr lang="en-US" b="1" dirty="0"/>
              <a:t>Method-based Lifecycle Management </a:t>
            </a:r>
            <a:r>
              <a:rPr lang="en-US" dirty="0"/>
              <a:t>is achieved by adding custom </a:t>
            </a:r>
            <a:r>
              <a:rPr lang="en-US" dirty="0" err="1"/>
              <a:t>init</a:t>
            </a:r>
            <a:r>
              <a:rPr lang="en-US" dirty="0"/>
              <a:t>() and destroy() methods in the bean class and declaring them in the bean configuration file.</a:t>
            </a:r>
          </a:p>
          <a:p>
            <a:r>
              <a:rPr lang="en-US" b="1" dirty="0"/>
              <a:t>Annotation-based Lifecycle Management </a:t>
            </a:r>
            <a:r>
              <a:rPr lang="en-US" dirty="0"/>
              <a:t>is achieved by adding JSR-250 @PostConstruct and @PreDestroy annotated methods in the bean class.</a:t>
            </a:r>
          </a:p>
          <a:p>
            <a:r>
              <a:rPr lang="en-US" b="1" dirty="0"/>
              <a:t>Method-based Demo :</a:t>
            </a:r>
          </a:p>
          <a:p>
            <a:pPr marL="457200" lvl="1" indent="0">
              <a:buNone/>
            </a:pPr>
            <a:r>
              <a:rPr lang="en-US" dirty="0"/>
              <a:t>The local </a:t>
            </a:r>
            <a:r>
              <a:rPr lang="en-US" dirty="0" err="1"/>
              <a:t>init</a:t>
            </a:r>
            <a:r>
              <a:rPr lang="en-US" dirty="0"/>
              <a:t>() and destroy() methods can be configured to a specific bean as in the given </a:t>
            </a:r>
            <a:r>
              <a:rPr lang="en-US" dirty="0" err="1"/>
              <a:t>XMl</a:t>
            </a:r>
            <a:r>
              <a:rPr lang="en-US" dirty="0"/>
              <a:t> Configuration example.</a:t>
            </a:r>
          </a:p>
          <a:p>
            <a:pPr marL="457200" lvl="1" indent="0">
              <a:buNone/>
            </a:pPr>
            <a:r>
              <a:rPr lang="en-US" dirty="0"/>
              <a:t>&lt;beans&gt;</a:t>
            </a:r>
          </a:p>
          <a:p>
            <a:pPr marL="457200" lvl="1" indent="0">
              <a:buNone/>
            </a:pPr>
            <a:r>
              <a:rPr lang="en-US" dirty="0"/>
              <a:t>	//...</a:t>
            </a:r>
          </a:p>
          <a:p>
            <a:pPr marL="457200" lvl="1" indent="0">
              <a:buNone/>
            </a:pPr>
            <a:r>
              <a:rPr lang="en-US" dirty="0"/>
              <a:t>	&lt;bean id="</a:t>
            </a:r>
            <a:r>
              <a:rPr lang="en-US" dirty="0" err="1"/>
              <a:t>demoBean</a:t>
            </a:r>
            <a:r>
              <a:rPr lang="en-US" dirty="0"/>
              <a:t>" class="</a:t>
            </a:r>
            <a:r>
              <a:rPr lang="en-US" dirty="0" err="1"/>
              <a:t>com.howtodoinjava.task.DemoBean</a:t>
            </a:r>
            <a:r>
              <a:rPr lang="en-US" dirty="0"/>
              <a:t>"</a:t>
            </a:r>
          </a:p>
          <a:p>
            <a:pPr marL="457200" lvl="1" indent="0">
              <a:buNone/>
            </a:pPr>
            <a:r>
              <a:rPr lang="en-US" dirty="0"/>
              <a:t>	    </a:t>
            </a:r>
            <a:r>
              <a:rPr lang="en-US" dirty="0" err="1"/>
              <a:t>init</a:t>
            </a:r>
            <a:r>
              <a:rPr lang="en-US" dirty="0"/>
              <a:t>-method="</a:t>
            </a:r>
            <a:r>
              <a:rPr lang="en-US" dirty="0" err="1"/>
              <a:t>customInit</a:t>
            </a:r>
            <a:r>
              <a:rPr lang="en-US" dirty="0"/>
              <a:t>"</a:t>
            </a:r>
          </a:p>
          <a:p>
            <a:pPr marL="457200" lvl="1" indent="0">
              <a:buNone/>
            </a:pPr>
            <a:r>
              <a:rPr lang="en-US" dirty="0"/>
              <a:t>	    destroy-method="</a:t>
            </a:r>
            <a:r>
              <a:rPr lang="en-US" dirty="0" err="1"/>
              <a:t>customDestroy</a:t>
            </a:r>
            <a:r>
              <a:rPr lang="en-US" dirty="0"/>
              <a:t>"&gt;&lt;/bean&gt;</a:t>
            </a:r>
          </a:p>
          <a:p>
            <a:pPr marL="457200" lvl="1" indent="0">
              <a:buNone/>
            </a:pPr>
            <a:r>
              <a:rPr lang="en-US" dirty="0"/>
              <a:t>	//...</a:t>
            </a:r>
          </a:p>
          <a:p>
            <a:pPr marL="457200" lvl="1" indent="0">
              <a:buNone/>
            </a:pPr>
            <a:r>
              <a:rPr lang="en-US" dirty="0"/>
              <a:t>&lt;/beans&gt;</a:t>
            </a:r>
          </a:p>
          <a:p>
            <a:pPr marL="457200" lvl="1" indent="0">
              <a:buNone/>
            </a:pPr>
            <a:r>
              <a:rPr lang="en-US" b="1" i="0" dirty="0">
                <a:solidFill>
                  <a:srgbClr val="404040"/>
                </a:solidFill>
                <a:effectLst/>
                <a:highlight>
                  <a:srgbClr val="FFFFFF"/>
                </a:highlight>
                <a:latin typeface="-apple-system"/>
              </a:rPr>
              <a:t>Registering a Shutdown Hook is Necessary. So use </a:t>
            </a:r>
            <a:r>
              <a:rPr lang="en-US" b="1" i="0" dirty="0" err="1">
                <a:solidFill>
                  <a:srgbClr val="404040"/>
                </a:solidFill>
                <a:effectLst/>
                <a:highlight>
                  <a:srgbClr val="FFFFFF"/>
                </a:highlight>
                <a:latin typeface="-apple-system"/>
              </a:rPr>
              <a:t>AbstractApplicationContext</a:t>
            </a:r>
            <a:r>
              <a:rPr lang="en-US" b="1" i="0" dirty="0">
                <a:solidFill>
                  <a:srgbClr val="404040"/>
                </a:solidFill>
                <a:effectLst/>
                <a:highlight>
                  <a:srgbClr val="FFFFFF"/>
                </a:highlight>
                <a:latin typeface="-apple-system"/>
              </a:rPr>
              <a:t> for </a:t>
            </a:r>
            <a:r>
              <a:rPr lang="en-US" b="1" i="0" dirty="0" err="1">
                <a:solidFill>
                  <a:srgbClr val="404040"/>
                </a:solidFill>
                <a:effectLst/>
                <a:highlight>
                  <a:srgbClr val="FFFFFF"/>
                </a:highlight>
                <a:latin typeface="-apple-system"/>
              </a:rPr>
              <a:t>retrive</a:t>
            </a:r>
            <a:r>
              <a:rPr lang="en-US" b="1" i="0" dirty="0">
                <a:solidFill>
                  <a:srgbClr val="404040"/>
                </a:solidFill>
                <a:effectLst/>
                <a:highlight>
                  <a:srgbClr val="FFFFFF"/>
                </a:highlight>
                <a:latin typeface="-apple-system"/>
              </a:rPr>
              <a:t> container. </a:t>
            </a:r>
            <a:r>
              <a:rPr lang="en-US" b="1" dirty="0">
                <a:solidFill>
                  <a:srgbClr val="404040"/>
                </a:solidFill>
                <a:highlight>
                  <a:srgbClr val="FFFFFF"/>
                </a:highlight>
                <a:latin typeface="-apple-system"/>
              </a:rPr>
              <a:t>Use </a:t>
            </a:r>
          </a:p>
          <a:p>
            <a:pPr marL="457200" lvl="1" indent="0">
              <a:buNone/>
            </a:pPr>
            <a:r>
              <a:rPr lang="en-US" b="1" i="0" dirty="0" err="1">
                <a:solidFill>
                  <a:srgbClr val="404040"/>
                </a:solidFill>
                <a:effectLst/>
                <a:highlight>
                  <a:srgbClr val="FFFFFF"/>
                </a:highlight>
                <a:latin typeface="-apple-system"/>
              </a:rPr>
              <a:t>Context.registerShutdownHook</a:t>
            </a:r>
            <a:r>
              <a:rPr lang="en-US" b="1" i="0" dirty="0">
                <a:solidFill>
                  <a:srgbClr val="404040"/>
                </a:solidFill>
                <a:effectLst/>
                <a:highlight>
                  <a:srgbClr val="FFFFFF"/>
                </a:highlight>
                <a:latin typeface="-apple-system"/>
              </a:rPr>
              <a:t>();</a:t>
            </a:r>
          </a:p>
          <a:p>
            <a:pPr marL="457200" lvl="1" indent="0">
              <a:buNone/>
            </a:pPr>
            <a:endParaRPr lang="en-US" dirty="0"/>
          </a:p>
          <a:p>
            <a:pPr lvl="1"/>
            <a:endParaRPr lang="en-US" dirty="0"/>
          </a:p>
        </p:txBody>
      </p:sp>
    </p:spTree>
    <p:extLst>
      <p:ext uri="{BB962C8B-B14F-4D97-AF65-F5344CB8AC3E}">
        <p14:creationId xmlns:p14="http://schemas.microsoft.com/office/powerpoint/2010/main" val="736533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1A16-12A0-4D60-5419-C5C39D7C8407}"/>
              </a:ext>
            </a:extLst>
          </p:cNvPr>
          <p:cNvSpPr>
            <a:spLocks noGrp="1"/>
          </p:cNvSpPr>
          <p:nvPr>
            <p:ph type="title"/>
          </p:nvPr>
        </p:nvSpPr>
        <p:spPr>
          <a:xfrm>
            <a:off x="677334" y="217357"/>
            <a:ext cx="8596668" cy="1320800"/>
          </a:xfrm>
        </p:spPr>
        <p:txBody>
          <a:bodyPr/>
          <a:lstStyle/>
          <a:p>
            <a:r>
              <a:rPr lang="en-US" dirty="0"/>
              <a:t>Bean Scope</a:t>
            </a:r>
          </a:p>
        </p:txBody>
      </p:sp>
      <p:sp>
        <p:nvSpPr>
          <p:cNvPr id="3" name="Content Placeholder 2">
            <a:extLst>
              <a:ext uri="{FF2B5EF4-FFF2-40B4-BE49-F238E27FC236}">
                <a16:creationId xmlns:a16="http://schemas.microsoft.com/office/drawing/2014/main" id="{9255F4A9-0A0F-321F-D7A5-787F74CBD3EB}"/>
              </a:ext>
            </a:extLst>
          </p:cNvPr>
          <p:cNvSpPr>
            <a:spLocks noGrp="1"/>
          </p:cNvSpPr>
          <p:nvPr>
            <p:ph idx="1"/>
          </p:nvPr>
        </p:nvSpPr>
        <p:spPr>
          <a:xfrm>
            <a:off x="299803" y="1049311"/>
            <a:ext cx="11214863" cy="5591332"/>
          </a:xfrm>
        </p:spPr>
        <p:txBody>
          <a:bodyPr>
            <a:normAutofit/>
          </a:bodyPr>
          <a:lstStyle/>
          <a:p>
            <a:r>
              <a:rPr lang="en-US" sz="2400" b="1" dirty="0"/>
              <a:t>Singleton: </a:t>
            </a:r>
            <a:r>
              <a:rPr lang="en-US" sz="2000" dirty="0"/>
              <a:t>Only one instance will be created for a single bean definition per Spring IoC container and the same object will be shared for each request made for that bean.</a:t>
            </a:r>
          </a:p>
          <a:p>
            <a:r>
              <a:rPr lang="en-US" sz="2400" b="1" dirty="0"/>
              <a:t>Prototype: </a:t>
            </a:r>
            <a:r>
              <a:rPr lang="en-US" sz="2000" dirty="0"/>
              <a:t>A new instance will be created for a single bean definition every time a request is made for that bean.</a:t>
            </a:r>
          </a:p>
          <a:p>
            <a:r>
              <a:rPr lang="en-US" sz="2400" b="1" dirty="0"/>
              <a:t>Request: </a:t>
            </a:r>
            <a:r>
              <a:rPr lang="en-US" sz="2000" dirty="0"/>
              <a:t>A new instance will be created for a single bean definition every time an HTTP request is made for that bean. But Only valid in the context of a web-aware Spring </a:t>
            </a:r>
            <a:r>
              <a:rPr lang="en-US" sz="2000" dirty="0" err="1"/>
              <a:t>ApplicationContext</a:t>
            </a:r>
            <a:r>
              <a:rPr lang="en-US" sz="2000" dirty="0"/>
              <a:t>.</a:t>
            </a:r>
          </a:p>
          <a:p>
            <a:r>
              <a:rPr lang="en-US" sz="2400" b="1" dirty="0"/>
              <a:t>Session: </a:t>
            </a:r>
            <a:r>
              <a:rPr lang="en-US" sz="2000" dirty="0"/>
              <a:t>Scopes a single bean definition to the lifecycle of an HTTP Session. But Only valid in the context of a web-aware Spring </a:t>
            </a:r>
            <a:r>
              <a:rPr lang="en-US" sz="2000" dirty="0" err="1"/>
              <a:t>ApplicationContext</a:t>
            </a:r>
            <a:r>
              <a:rPr lang="en-US" sz="2400" dirty="0"/>
              <a:t>.</a:t>
            </a:r>
          </a:p>
          <a:p>
            <a:r>
              <a:rPr lang="en-US" sz="2400" b="1" dirty="0"/>
              <a:t>Global-Session: </a:t>
            </a:r>
            <a:r>
              <a:rPr lang="en-US" sz="2000" dirty="0"/>
              <a:t>Scopes a single bean definition to the lifecycle of a global HTTP Session. It is also only valid in the context of a web-aware Spring </a:t>
            </a:r>
            <a:r>
              <a:rPr lang="en-US" sz="2000" dirty="0" err="1"/>
              <a:t>ApplicationContext</a:t>
            </a:r>
            <a:r>
              <a:rPr lang="en-US" sz="2000" dirty="0"/>
              <a:t>.</a:t>
            </a:r>
          </a:p>
          <a:p>
            <a:endParaRPr lang="en-US" sz="2400" dirty="0"/>
          </a:p>
        </p:txBody>
      </p:sp>
    </p:spTree>
    <p:extLst>
      <p:ext uri="{BB962C8B-B14F-4D97-AF65-F5344CB8AC3E}">
        <p14:creationId xmlns:p14="http://schemas.microsoft.com/office/powerpoint/2010/main" val="126402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C24161-942A-B993-C950-81F36065CC57}"/>
              </a:ext>
            </a:extLst>
          </p:cNvPr>
          <p:cNvPicPr>
            <a:picLocks noChangeAspect="1"/>
          </p:cNvPicPr>
          <p:nvPr/>
        </p:nvPicPr>
        <p:blipFill>
          <a:blip r:embed="rId2"/>
          <a:stretch>
            <a:fillRect/>
          </a:stretch>
        </p:blipFill>
        <p:spPr>
          <a:xfrm>
            <a:off x="773429" y="351479"/>
            <a:ext cx="9300211" cy="6155042"/>
          </a:xfrm>
          <a:prstGeom prst="rect">
            <a:avLst/>
          </a:prstGeom>
        </p:spPr>
      </p:pic>
    </p:spTree>
    <p:extLst>
      <p:ext uri="{BB962C8B-B14F-4D97-AF65-F5344CB8AC3E}">
        <p14:creationId xmlns:p14="http://schemas.microsoft.com/office/powerpoint/2010/main" val="2742757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ngleton">
            <a:extLst>
              <a:ext uri="{FF2B5EF4-FFF2-40B4-BE49-F238E27FC236}">
                <a16:creationId xmlns:a16="http://schemas.microsoft.com/office/drawing/2014/main" id="{125AB2BC-3DEF-02F4-EC9E-C9171CD11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 y="0"/>
            <a:ext cx="7620000" cy="3611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totype">
            <a:extLst>
              <a:ext uri="{FF2B5EF4-FFF2-40B4-BE49-F238E27FC236}">
                <a16:creationId xmlns:a16="http://schemas.microsoft.com/office/drawing/2014/main" id="{012BEDD8-75D0-7736-CAB3-0466B88E5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760" y="3397568"/>
            <a:ext cx="7620000" cy="3460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60BC2-8315-6FE7-B0DD-8385A8A7BA0F}"/>
              </a:ext>
            </a:extLst>
          </p:cNvPr>
          <p:cNvSpPr txBox="1"/>
          <p:nvPr/>
        </p:nvSpPr>
        <p:spPr>
          <a:xfrm>
            <a:off x="300803" y="3788956"/>
            <a:ext cx="4092314" cy="2677656"/>
          </a:xfrm>
          <a:prstGeom prst="rect">
            <a:avLst/>
          </a:prstGeom>
          <a:noFill/>
        </p:spPr>
        <p:txBody>
          <a:bodyPr wrap="square">
            <a:spAutoFit/>
          </a:bodyPr>
          <a:lstStyle/>
          <a:p>
            <a:r>
              <a:rPr lang="en-US" sz="2400" dirty="0"/>
              <a:t>The request, session, application, and </a:t>
            </a:r>
            <a:r>
              <a:rPr lang="en-US" sz="2400" dirty="0" err="1"/>
              <a:t>websocket</a:t>
            </a:r>
            <a:r>
              <a:rPr lang="en-US" sz="2400" dirty="0"/>
              <a:t> scopes are available only if you use a web-aware Spring </a:t>
            </a:r>
            <a:r>
              <a:rPr lang="en-US" sz="2400" dirty="0" err="1"/>
              <a:t>ApplicationContext</a:t>
            </a:r>
            <a:r>
              <a:rPr lang="en-US" sz="2400" dirty="0"/>
              <a:t> implementation (such as </a:t>
            </a:r>
            <a:r>
              <a:rPr lang="en-US" sz="2400" dirty="0" err="1"/>
              <a:t>XmlWebApplicationContext</a:t>
            </a:r>
            <a:r>
              <a:rPr lang="en-US" sz="2400" dirty="0"/>
              <a:t>)</a:t>
            </a:r>
          </a:p>
        </p:txBody>
      </p:sp>
    </p:spTree>
    <p:extLst>
      <p:ext uri="{BB962C8B-B14F-4D97-AF65-F5344CB8AC3E}">
        <p14:creationId xmlns:p14="http://schemas.microsoft.com/office/powerpoint/2010/main" val="1066058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ring Annotation Based Configuration">
            <a:extLst>
              <a:ext uri="{FF2B5EF4-FFF2-40B4-BE49-F238E27FC236}">
                <a16:creationId xmlns:a16="http://schemas.microsoft.com/office/drawing/2014/main" id="{3B208976-CBAA-75B9-A5A3-A601388F6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21" y="866111"/>
            <a:ext cx="11642358" cy="512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92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C2AB-D698-E265-ED03-1D674A43646D}"/>
              </a:ext>
            </a:extLst>
          </p:cNvPr>
          <p:cNvSpPr>
            <a:spLocks noGrp="1"/>
          </p:cNvSpPr>
          <p:nvPr>
            <p:ph type="title"/>
          </p:nvPr>
        </p:nvSpPr>
        <p:spPr/>
        <p:txBody>
          <a:bodyPr>
            <a:normAutofit/>
          </a:bodyPr>
          <a:lstStyle/>
          <a:p>
            <a:r>
              <a:rPr lang="en-US" dirty="0"/>
              <a:t>Java Framework Trends</a:t>
            </a:r>
          </a:p>
        </p:txBody>
      </p:sp>
      <p:pic>
        <p:nvPicPr>
          <p:cNvPr id="1026" name="Picture 2" descr="Spring Framework Popularity">
            <a:extLst>
              <a:ext uri="{FF2B5EF4-FFF2-40B4-BE49-F238E27FC236}">
                <a16:creationId xmlns:a16="http://schemas.microsoft.com/office/drawing/2014/main" id="{9599ADCB-B43D-511F-6AE2-43EDB84229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94408" y="1564509"/>
            <a:ext cx="8809835" cy="458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286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A89C-542F-F7FE-4AF8-76A947E32B6A}"/>
              </a:ext>
            </a:extLst>
          </p:cNvPr>
          <p:cNvSpPr>
            <a:spLocks noGrp="1"/>
          </p:cNvSpPr>
          <p:nvPr>
            <p:ph type="title"/>
          </p:nvPr>
        </p:nvSpPr>
        <p:spPr/>
        <p:txBody>
          <a:bodyPr/>
          <a:lstStyle/>
          <a:p>
            <a:r>
              <a:rPr lang="en-US" dirty="0"/>
              <a:t>Spring Annotation Based configuration</a:t>
            </a:r>
          </a:p>
        </p:txBody>
      </p:sp>
      <p:sp>
        <p:nvSpPr>
          <p:cNvPr id="3" name="Content Placeholder 2">
            <a:extLst>
              <a:ext uri="{FF2B5EF4-FFF2-40B4-BE49-F238E27FC236}">
                <a16:creationId xmlns:a16="http://schemas.microsoft.com/office/drawing/2014/main" id="{473CC9BD-5ECB-CFB7-2074-BA030349CCBD}"/>
              </a:ext>
            </a:extLst>
          </p:cNvPr>
          <p:cNvSpPr>
            <a:spLocks noGrp="1"/>
          </p:cNvSpPr>
          <p:nvPr>
            <p:ph idx="1"/>
          </p:nvPr>
        </p:nvSpPr>
        <p:spPr>
          <a:xfrm>
            <a:off x="677334" y="2160589"/>
            <a:ext cx="9770810" cy="4584985"/>
          </a:xfrm>
        </p:spPr>
        <p:txBody>
          <a:bodyPr>
            <a:normAutofit/>
          </a:bodyPr>
          <a:lstStyle/>
          <a:p>
            <a:r>
              <a:rPr lang="en-US" sz="2400" dirty="0"/>
              <a:t>&lt;</a:t>
            </a:r>
            <a:r>
              <a:rPr lang="en-US" sz="2400" dirty="0" err="1"/>
              <a:t>context:annotation-config</a:t>
            </a:r>
            <a:r>
              <a:rPr lang="en-US" sz="2400" dirty="0"/>
              <a:t> /&gt; tag detects all dependency injection related annotations like @Autowired, @Qualifier, @PostConstruct, @PreDestroy, @Resource </a:t>
            </a:r>
            <a:r>
              <a:rPr lang="en-US" sz="2400" dirty="0" err="1"/>
              <a:t>etc</a:t>
            </a:r>
            <a:r>
              <a:rPr lang="en-US" sz="2400" dirty="0"/>
              <a:t>…</a:t>
            </a:r>
          </a:p>
          <a:p>
            <a:r>
              <a:rPr lang="en-US" sz="2400" dirty="0"/>
              <a:t>&lt;</a:t>
            </a:r>
            <a:r>
              <a:rPr lang="en-US" sz="2400" dirty="0" err="1"/>
              <a:t>context:component-scan</a:t>
            </a:r>
            <a:r>
              <a:rPr lang="en-US" sz="2400" dirty="0"/>
              <a:t> /&gt; tag detects both bean related annotations like @Component, @Repository, @Service, @Controller, @RestController, @Configuration </a:t>
            </a:r>
            <a:r>
              <a:rPr lang="en-US" sz="2400" dirty="0" err="1"/>
              <a:t>etc</a:t>
            </a:r>
            <a:r>
              <a:rPr lang="en-US" sz="2400" dirty="0"/>
              <a:t>… as well as dependency injection related annotations</a:t>
            </a:r>
          </a:p>
          <a:p>
            <a:endParaRPr lang="en-US" sz="2400" dirty="0"/>
          </a:p>
        </p:txBody>
      </p:sp>
    </p:spTree>
    <p:extLst>
      <p:ext uri="{BB962C8B-B14F-4D97-AF65-F5344CB8AC3E}">
        <p14:creationId xmlns:p14="http://schemas.microsoft.com/office/powerpoint/2010/main" val="3533349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86CAB-195F-F815-74F5-9F47600417E3}"/>
              </a:ext>
            </a:extLst>
          </p:cNvPr>
          <p:cNvSpPr>
            <a:spLocks noGrp="1"/>
          </p:cNvSpPr>
          <p:nvPr>
            <p:ph idx="1"/>
          </p:nvPr>
        </p:nvSpPr>
        <p:spPr>
          <a:xfrm>
            <a:off x="269823" y="344774"/>
            <a:ext cx="11107711" cy="6205928"/>
          </a:xfrm>
        </p:spPr>
        <p:txBody>
          <a:bodyPr>
            <a:normAutofit/>
          </a:bodyPr>
          <a:lstStyle/>
          <a:p>
            <a:pPr algn="just"/>
            <a:r>
              <a:rPr lang="en-US" sz="2400" dirty="0"/>
              <a:t>@Component annotation is a class level annotation used to indicate that the following class as a component.</a:t>
            </a:r>
          </a:p>
          <a:p>
            <a:pPr algn="just"/>
            <a:r>
              <a:rPr lang="en-US" sz="2400" dirty="0"/>
              <a:t>Classes declared with @Component annotation are auto-detected by spring, a single instance is created of such classes at the application start-up by passing the possible dependencies and that instance is used wherever required.</a:t>
            </a:r>
          </a:p>
          <a:p>
            <a:pPr algn="just"/>
            <a:r>
              <a:rPr lang="en-US" sz="2400" dirty="0"/>
              <a:t>No need to mention component classes in the XML file using &lt;bean&gt; tag. They are auto-instantiated at the start-up and you can use them in your application context.</a:t>
            </a:r>
          </a:p>
        </p:txBody>
      </p:sp>
      <p:pic>
        <p:nvPicPr>
          <p:cNvPr id="6" name="Picture 5">
            <a:extLst>
              <a:ext uri="{FF2B5EF4-FFF2-40B4-BE49-F238E27FC236}">
                <a16:creationId xmlns:a16="http://schemas.microsoft.com/office/drawing/2014/main" id="{0BF8CE8B-234B-E4BA-8735-B73E534C649C}"/>
              </a:ext>
            </a:extLst>
          </p:cNvPr>
          <p:cNvPicPr>
            <a:picLocks noChangeAspect="1"/>
          </p:cNvPicPr>
          <p:nvPr/>
        </p:nvPicPr>
        <p:blipFill>
          <a:blip r:embed="rId3"/>
          <a:stretch>
            <a:fillRect/>
          </a:stretch>
        </p:blipFill>
        <p:spPr>
          <a:xfrm>
            <a:off x="679554" y="3552669"/>
            <a:ext cx="4342150" cy="2998033"/>
          </a:xfrm>
          <a:prstGeom prst="rect">
            <a:avLst/>
          </a:prstGeom>
        </p:spPr>
      </p:pic>
    </p:spTree>
    <p:extLst>
      <p:ext uri="{BB962C8B-B14F-4D97-AF65-F5344CB8AC3E}">
        <p14:creationId xmlns:p14="http://schemas.microsoft.com/office/powerpoint/2010/main" val="3364090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2D24-8A83-0B99-0575-42F826D851A9}"/>
              </a:ext>
            </a:extLst>
          </p:cNvPr>
          <p:cNvSpPr>
            <a:spLocks noGrp="1"/>
          </p:cNvSpPr>
          <p:nvPr>
            <p:ph type="title"/>
          </p:nvPr>
        </p:nvSpPr>
        <p:spPr>
          <a:xfrm>
            <a:off x="392521" y="0"/>
            <a:ext cx="8596668" cy="689548"/>
          </a:xfrm>
        </p:spPr>
        <p:txBody>
          <a:bodyPr/>
          <a:lstStyle/>
          <a:p>
            <a:r>
              <a:rPr lang="en-US" dirty="0"/>
              <a:t>Auto wiring</a:t>
            </a:r>
          </a:p>
        </p:txBody>
      </p:sp>
      <p:sp>
        <p:nvSpPr>
          <p:cNvPr id="3" name="Content Placeholder 2">
            <a:extLst>
              <a:ext uri="{FF2B5EF4-FFF2-40B4-BE49-F238E27FC236}">
                <a16:creationId xmlns:a16="http://schemas.microsoft.com/office/drawing/2014/main" id="{C73DFA07-2835-5A3C-69C3-14921164FEC9}"/>
              </a:ext>
            </a:extLst>
          </p:cNvPr>
          <p:cNvSpPr>
            <a:spLocks noGrp="1"/>
          </p:cNvSpPr>
          <p:nvPr>
            <p:ph idx="1"/>
          </p:nvPr>
        </p:nvSpPr>
        <p:spPr>
          <a:xfrm>
            <a:off x="509666" y="1049311"/>
            <a:ext cx="10672996" cy="5576341"/>
          </a:xfrm>
        </p:spPr>
        <p:txBody>
          <a:bodyPr>
            <a:normAutofit fontScale="92500"/>
          </a:bodyPr>
          <a:lstStyle/>
          <a:p>
            <a:r>
              <a:rPr lang="en-US" sz="2400" i="0" dirty="0">
                <a:solidFill>
                  <a:srgbClr val="333333"/>
                </a:solidFill>
                <a:effectLst/>
                <a:highlight>
                  <a:srgbClr val="FFFFFF"/>
                </a:highlight>
              </a:rPr>
              <a:t>Auto wiring is method of creating an instance of an object and "by concept" injecting that instance on a specific class that uses it. </a:t>
            </a:r>
          </a:p>
          <a:p>
            <a:r>
              <a:rPr lang="en-US" sz="2400" i="0" dirty="0">
                <a:solidFill>
                  <a:srgbClr val="333333"/>
                </a:solidFill>
                <a:effectLst/>
                <a:highlight>
                  <a:srgbClr val="FFFFFF"/>
                </a:highlight>
              </a:rPr>
              <a:t>We need not to inject manually in xml as we did previously.</a:t>
            </a:r>
          </a:p>
          <a:p>
            <a:r>
              <a:rPr lang="en-US" sz="2400" i="0" dirty="0">
                <a:solidFill>
                  <a:srgbClr val="333333"/>
                </a:solidFill>
                <a:effectLst/>
                <a:highlight>
                  <a:srgbClr val="FFFFFF"/>
                </a:highlight>
              </a:rPr>
              <a:t>Automatically it detects where to get injected.</a:t>
            </a:r>
          </a:p>
          <a:p>
            <a:r>
              <a:rPr lang="en-US" sz="2400" i="0" dirty="0">
                <a:solidFill>
                  <a:srgbClr val="333333"/>
                </a:solidFill>
                <a:effectLst/>
                <a:highlight>
                  <a:srgbClr val="FFFFFF"/>
                </a:highlight>
              </a:rPr>
              <a:t>2 WAYS : </a:t>
            </a:r>
          </a:p>
          <a:p>
            <a:pPr marL="0" indent="0">
              <a:buNone/>
            </a:pPr>
            <a:r>
              <a:rPr lang="en-US" sz="2400" b="1" dirty="0">
                <a:solidFill>
                  <a:srgbClr val="FF0000"/>
                </a:solidFill>
              </a:rPr>
              <a:t>1. By using </a:t>
            </a:r>
            <a:r>
              <a:rPr lang="en-US" sz="2400" b="1" dirty="0" err="1">
                <a:solidFill>
                  <a:srgbClr val="FF0000"/>
                </a:solidFill>
              </a:rPr>
              <a:t>autowire</a:t>
            </a:r>
            <a:r>
              <a:rPr lang="en-US" sz="2400" b="1" dirty="0">
                <a:solidFill>
                  <a:srgbClr val="FF0000"/>
                </a:solidFill>
              </a:rPr>
              <a:t> attribute in xml in &lt;bean&gt; tag</a:t>
            </a:r>
          </a:p>
          <a:p>
            <a:r>
              <a:rPr lang="en-US" sz="2400" dirty="0" err="1"/>
              <a:t>autowire</a:t>
            </a:r>
            <a:r>
              <a:rPr lang="en-US" sz="2400" dirty="0"/>
              <a:t> </a:t>
            </a:r>
            <a:r>
              <a:rPr lang="en-US" sz="2400" dirty="0" err="1"/>
              <a:t>byName</a:t>
            </a:r>
            <a:r>
              <a:rPr lang="en-US" sz="2400" dirty="0"/>
              <a:t> – For this type of </a:t>
            </a:r>
            <a:r>
              <a:rPr lang="en-US" sz="2400" dirty="0" err="1"/>
              <a:t>autowiring</a:t>
            </a:r>
            <a:r>
              <a:rPr lang="en-US" sz="2400" dirty="0"/>
              <a:t>, setter method is used for dependency injection. Also the variable name should be same in the class where we will inject the dependency and in the spring bean configuration file.</a:t>
            </a:r>
          </a:p>
          <a:p>
            <a:r>
              <a:rPr lang="en-US" sz="2400" dirty="0" err="1"/>
              <a:t>autowire</a:t>
            </a:r>
            <a:r>
              <a:rPr lang="en-US" sz="2400" dirty="0"/>
              <a:t> </a:t>
            </a:r>
            <a:r>
              <a:rPr lang="en-US" sz="2400" dirty="0" err="1"/>
              <a:t>byType</a:t>
            </a:r>
            <a:r>
              <a:rPr lang="en-US" sz="2400" dirty="0"/>
              <a:t> – For this type of </a:t>
            </a:r>
            <a:r>
              <a:rPr lang="en-US" sz="2400" dirty="0" err="1"/>
              <a:t>autowiring</a:t>
            </a:r>
            <a:r>
              <a:rPr lang="en-US" sz="2400" dirty="0"/>
              <a:t>, class type is used. So there should be only one bean configured for this type in the spring bean configuration file</a:t>
            </a:r>
          </a:p>
          <a:p>
            <a:r>
              <a:rPr lang="en-US" sz="2400" dirty="0" err="1"/>
              <a:t>autowire</a:t>
            </a:r>
            <a:r>
              <a:rPr lang="en-US" sz="2400" dirty="0"/>
              <a:t> by constructor – This is almost similar to </a:t>
            </a:r>
            <a:r>
              <a:rPr lang="en-US" sz="2400" b="1" dirty="0" err="1"/>
              <a:t>autowire</a:t>
            </a:r>
            <a:r>
              <a:rPr lang="en-US" sz="2400" b="1" dirty="0"/>
              <a:t> </a:t>
            </a:r>
            <a:r>
              <a:rPr lang="en-US" sz="2400" b="1" dirty="0" err="1"/>
              <a:t>byType</a:t>
            </a:r>
            <a:r>
              <a:rPr lang="en-US" sz="2400" dirty="0"/>
              <a:t>, the only difference is that constructor is used to inject the dependency.</a:t>
            </a:r>
          </a:p>
        </p:txBody>
      </p:sp>
    </p:spTree>
    <p:extLst>
      <p:ext uri="{BB962C8B-B14F-4D97-AF65-F5344CB8AC3E}">
        <p14:creationId xmlns:p14="http://schemas.microsoft.com/office/powerpoint/2010/main" val="4037224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D230-7924-D0E3-B001-3E0230E6F715}"/>
              </a:ext>
            </a:extLst>
          </p:cNvPr>
          <p:cNvSpPr>
            <a:spLocks noGrp="1"/>
          </p:cNvSpPr>
          <p:nvPr>
            <p:ph type="title"/>
          </p:nvPr>
        </p:nvSpPr>
        <p:spPr/>
        <p:txBody>
          <a:bodyPr/>
          <a:lstStyle/>
          <a:p>
            <a:r>
              <a:rPr lang="en-US" dirty="0">
                <a:solidFill>
                  <a:srgbClr val="FF0000"/>
                </a:solidFill>
              </a:rPr>
              <a:t>2. @Autowired Annotation</a:t>
            </a:r>
          </a:p>
        </p:txBody>
      </p:sp>
      <p:sp>
        <p:nvSpPr>
          <p:cNvPr id="3" name="Content Placeholder 2">
            <a:extLst>
              <a:ext uri="{FF2B5EF4-FFF2-40B4-BE49-F238E27FC236}">
                <a16:creationId xmlns:a16="http://schemas.microsoft.com/office/drawing/2014/main" id="{B6A9F9E5-0BDE-7385-1581-77560E6BF459}"/>
              </a:ext>
            </a:extLst>
          </p:cNvPr>
          <p:cNvSpPr>
            <a:spLocks noGrp="1"/>
          </p:cNvSpPr>
          <p:nvPr>
            <p:ph idx="1"/>
          </p:nvPr>
        </p:nvSpPr>
        <p:spPr>
          <a:xfrm>
            <a:off x="314793" y="1409075"/>
            <a:ext cx="11302584" cy="5260666"/>
          </a:xfrm>
        </p:spPr>
        <p:txBody>
          <a:bodyPr>
            <a:normAutofit/>
          </a:bodyPr>
          <a:lstStyle/>
          <a:p>
            <a:r>
              <a:rPr lang="en-US" b="0" i="0" dirty="0">
                <a:solidFill>
                  <a:srgbClr val="333333"/>
                </a:solidFill>
                <a:effectLst/>
                <a:highlight>
                  <a:srgbClr val="FFFFFF"/>
                </a:highlight>
                <a:latin typeface="sofia pro"/>
              </a:rPr>
              <a:t>@Autowired annotation – We can use Spring @Autowired annotation for spring bean auto wiring.</a:t>
            </a:r>
          </a:p>
          <a:p>
            <a:pPr algn="l">
              <a:buFont typeface="Wingdings" panose="05000000000000000000" pitchFamily="2" charset="2"/>
              <a:buChar char="Ø"/>
            </a:pPr>
            <a:r>
              <a:rPr lang="en-US" dirty="0">
                <a:solidFill>
                  <a:srgbClr val="333333"/>
                </a:solidFill>
                <a:highlight>
                  <a:srgbClr val="FFFFFF"/>
                </a:highlight>
                <a:latin typeface="sofia pro"/>
              </a:rPr>
              <a:t>For @Autowired annotation to work, we also need to enable annotation based configuration in spring bean configuration file. This can be done by </a:t>
            </a:r>
            <a:r>
              <a:rPr lang="en-US" dirty="0" err="1">
                <a:solidFill>
                  <a:srgbClr val="333333"/>
                </a:solidFill>
                <a:highlight>
                  <a:srgbClr val="FFFFFF"/>
                </a:highlight>
                <a:latin typeface="sofia pro"/>
              </a:rPr>
              <a:t>context:annotation-config</a:t>
            </a:r>
            <a:r>
              <a:rPr lang="en-US" dirty="0">
                <a:solidFill>
                  <a:srgbClr val="333333"/>
                </a:solidFill>
                <a:highlight>
                  <a:srgbClr val="FFFFFF"/>
                </a:highlight>
                <a:latin typeface="sofia pro"/>
              </a:rPr>
              <a:t> element.</a:t>
            </a:r>
          </a:p>
          <a:p>
            <a:pPr algn="l">
              <a:buFont typeface="Wingdings" panose="05000000000000000000" pitchFamily="2" charset="2"/>
              <a:buChar char="Ø"/>
            </a:pPr>
            <a:r>
              <a:rPr lang="en-US" dirty="0">
                <a:solidFill>
                  <a:srgbClr val="333333"/>
                </a:solidFill>
                <a:highlight>
                  <a:srgbClr val="FFFFFF"/>
                </a:highlight>
                <a:latin typeface="sofia pro"/>
              </a:rPr>
              <a:t>Need to add this in config file</a:t>
            </a:r>
          </a:p>
          <a:p>
            <a:pPr marL="0" indent="0" algn="l" latinLnBrk="1">
              <a:buNone/>
            </a:pPr>
            <a:r>
              <a:rPr lang="en-US" dirty="0">
                <a:solidFill>
                  <a:srgbClr val="000000"/>
                </a:solidFill>
                <a:latin typeface="Monaco"/>
              </a:rPr>
              <a:t>                     </a:t>
            </a:r>
            <a:r>
              <a:rPr lang="en-US" b="0" i="0" dirty="0" err="1">
                <a:solidFill>
                  <a:srgbClr val="002D7A"/>
                </a:solidFill>
                <a:effectLst/>
                <a:latin typeface="inherit"/>
              </a:rPr>
              <a:t>xmlns</a:t>
            </a:r>
            <a:r>
              <a:rPr lang="en-US" b="0" i="0" dirty="0" err="1">
                <a:solidFill>
                  <a:srgbClr val="006FE0"/>
                </a:solidFill>
                <a:effectLst/>
                <a:latin typeface="inherit"/>
              </a:rPr>
              <a:t>:</a:t>
            </a:r>
            <a:r>
              <a:rPr lang="en-US" b="0" i="0" dirty="0" err="1">
                <a:solidFill>
                  <a:srgbClr val="002D7A"/>
                </a:solidFill>
                <a:effectLst/>
                <a:latin typeface="inherit"/>
              </a:rPr>
              <a:t>context</a:t>
            </a:r>
            <a:r>
              <a:rPr lang="en-US" b="0" i="0" dirty="0">
                <a:solidFill>
                  <a:srgbClr val="006FE0"/>
                </a:solidFill>
                <a:effectLst/>
                <a:latin typeface="inherit"/>
              </a:rPr>
              <a:t>=</a:t>
            </a:r>
            <a:r>
              <a:rPr lang="en-US" b="0" i="0" dirty="0">
                <a:solidFill>
                  <a:srgbClr val="DD1144"/>
                </a:solidFill>
                <a:effectLst/>
                <a:latin typeface="inherit"/>
                <a:hlinkClick r:id="rId3"/>
              </a:rPr>
              <a:t>http://www.springframework.org/schema/context</a:t>
            </a:r>
            <a:endParaRPr lang="en-US" b="0" i="0" dirty="0">
              <a:solidFill>
                <a:srgbClr val="DD1144"/>
              </a:solidFill>
              <a:effectLst/>
              <a:latin typeface="inherit"/>
            </a:endParaRPr>
          </a:p>
          <a:p>
            <a:pPr marL="0" indent="0" algn="l" latinLnBrk="1">
              <a:buNone/>
            </a:pPr>
            <a:r>
              <a:rPr lang="en-US" b="0" i="0" dirty="0">
                <a:solidFill>
                  <a:srgbClr val="000000"/>
                </a:solidFill>
                <a:effectLst/>
                <a:latin typeface="Monaco"/>
              </a:rPr>
              <a:t>Add this in to Schema location :- </a:t>
            </a:r>
          </a:p>
          <a:p>
            <a:pPr marL="400050" lvl="1" indent="0" latinLnBrk="1">
              <a:buNone/>
            </a:pPr>
            <a:r>
              <a:rPr lang="en-US" b="0" i="0" dirty="0">
                <a:solidFill>
                  <a:srgbClr val="000000"/>
                </a:solidFill>
                <a:effectLst/>
                <a:latin typeface="Monaco"/>
              </a:rPr>
              <a:t>http://www.springframework.org/schema/context</a:t>
            </a:r>
          </a:p>
          <a:p>
            <a:pPr marL="400050" lvl="1" indent="0" latinLnBrk="1">
              <a:buNone/>
            </a:pPr>
            <a:r>
              <a:rPr lang="en-US" b="0" i="0" dirty="0">
                <a:solidFill>
                  <a:srgbClr val="000000"/>
                </a:solidFill>
                <a:effectLst/>
                <a:latin typeface="Monaco"/>
              </a:rPr>
              <a:t>http://www.springframework.org/schema/context/spring-context.xsd</a:t>
            </a:r>
          </a:p>
          <a:p>
            <a:pPr algn="l">
              <a:buFont typeface="Wingdings" panose="05000000000000000000" pitchFamily="2" charset="2"/>
              <a:buChar char="Ø"/>
            </a:pPr>
            <a:r>
              <a:rPr lang="en-US" dirty="0">
                <a:solidFill>
                  <a:srgbClr val="333333"/>
                </a:solidFill>
                <a:highlight>
                  <a:srgbClr val="FFFFFF"/>
                </a:highlight>
                <a:latin typeface="sofia pro"/>
              </a:rPr>
              <a:t>@Autowired annotation is used for automatic injection of dependencies into a component class.</a:t>
            </a:r>
          </a:p>
          <a:p>
            <a:pPr>
              <a:buFont typeface="Wingdings" panose="05000000000000000000" pitchFamily="2" charset="2"/>
              <a:buChar char="Ø"/>
            </a:pPr>
            <a:r>
              <a:rPr lang="en-US" b="1" i="0" dirty="0">
                <a:solidFill>
                  <a:srgbClr val="000000"/>
                </a:solidFill>
                <a:effectLst/>
                <a:latin typeface="DM Sans" panose="020F0502020204030204" pitchFamily="2" charset="0"/>
              </a:rPr>
              <a:t>@Autowired on Constructor:</a:t>
            </a:r>
          </a:p>
          <a:p>
            <a:pPr algn="l"/>
            <a:r>
              <a:rPr lang="en-US" b="1" i="0" dirty="0">
                <a:solidFill>
                  <a:srgbClr val="000000"/>
                </a:solidFill>
                <a:effectLst/>
                <a:latin typeface="DM Sans" panose="020F0502020204030204" pitchFamily="2" charset="0"/>
              </a:rPr>
              <a:t>@Autowired with </a:t>
            </a:r>
            <a:r>
              <a:rPr lang="en-US" b="1" i="0" dirty="0" err="1">
                <a:solidFill>
                  <a:srgbClr val="000000"/>
                </a:solidFill>
                <a:effectLst/>
                <a:latin typeface="DM Sans" panose="020F0502020204030204" pitchFamily="2" charset="0"/>
              </a:rPr>
              <a:t>Arugments</a:t>
            </a:r>
            <a:r>
              <a:rPr lang="en-US" b="1" i="0" dirty="0">
                <a:solidFill>
                  <a:srgbClr val="000000"/>
                </a:solidFill>
                <a:effectLst/>
                <a:latin typeface="DM Sans" panose="020F0502020204030204" pitchFamily="2" charset="0"/>
              </a:rPr>
              <a:t>: </a:t>
            </a:r>
            <a:r>
              <a:rPr lang="en-US" b="0" i="0" dirty="0">
                <a:solidFill>
                  <a:srgbClr val="000000"/>
                </a:solidFill>
                <a:effectLst/>
                <a:latin typeface="DM Sans" pitchFamily="2" charset="0"/>
              </a:rPr>
              <a:t>By </a:t>
            </a:r>
            <a:r>
              <a:rPr lang="en-US" b="0" i="0" dirty="0" err="1">
                <a:solidFill>
                  <a:srgbClr val="000000"/>
                </a:solidFill>
                <a:effectLst/>
                <a:latin typeface="DM Sans" pitchFamily="2" charset="0"/>
              </a:rPr>
              <a:t>default,dependency</a:t>
            </a:r>
            <a:r>
              <a:rPr lang="en-US" b="0" i="0" dirty="0">
                <a:solidFill>
                  <a:srgbClr val="000000"/>
                </a:solidFill>
                <a:effectLst/>
                <a:latin typeface="DM Sans" pitchFamily="2" charset="0"/>
              </a:rPr>
              <a:t> is required in the case of @Autowired like @Required but you can turn off it by passing required=false to @Autowired as argument.</a:t>
            </a:r>
          </a:p>
          <a:p>
            <a:pPr algn="l"/>
            <a:r>
              <a:rPr lang="en-US" b="1" i="0" dirty="0">
                <a:solidFill>
                  <a:srgbClr val="000000"/>
                </a:solidFill>
                <a:effectLst/>
                <a:latin typeface="DM Sans" pitchFamily="2" charset="0"/>
              </a:rPr>
              <a:t>@Autowired on setter methods: </a:t>
            </a:r>
            <a:r>
              <a:rPr lang="en-US" b="0" i="0" dirty="0">
                <a:solidFill>
                  <a:srgbClr val="000000"/>
                </a:solidFill>
                <a:effectLst/>
                <a:latin typeface="DM Sans" pitchFamily="2" charset="0"/>
              </a:rPr>
              <a:t>By </a:t>
            </a:r>
            <a:r>
              <a:rPr lang="en-US" b="0" i="0" dirty="0" err="1">
                <a:solidFill>
                  <a:srgbClr val="000000"/>
                </a:solidFill>
                <a:effectLst/>
                <a:latin typeface="DM Sans" pitchFamily="2" charset="0"/>
              </a:rPr>
              <a:t>default,whereever</a:t>
            </a:r>
            <a:r>
              <a:rPr lang="en-US" b="0" i="0" dirty="0">
                <a:solidFill>
                  <a:srgbClr val="000000"/>
                </a:solidFill>
                <a:effectLst/>
                <a:latin typeface="DM Sans" pitchFamily="2" charset="0"/>
              </a:rPr>
              <a:t> spring containers finds @autowire </a:t>
            </a:r>
            <a:r>
              <a:rPr lang="en-US" b="0" i="0" dirty="0" err="1">
                <a:solidFill>
                  <a:srgbClr val="000000"/>
                </a:solidFill>
                <a:effectLst/>
                <a:latin typeface="DM Sans" pitchFamily="2" charset="0"/>
              </a:rPr>
              <a:t>notation,it</a:t>
            </a:r>
            <a:r>
              <a:rPr lang="en-US" b="0" i="0" dirty="0">
                <a:solidFill>
                  <a:srgbClr val="000000"/>
                </a:solidFill>
                <a:effectLst/>
                <a:latin typeface="DM Sans" pitchFamily="2" charset="0"/>
              </a:rPr>
              <a:t> </a:t>
            </a:r>
            <a:r>
              <a:rPr lang="en-US" b="0" i="0" dirty="0" err="1">
                <a:solidFill>
                  <a:srgbClr val="000000"/>
                </a:solidFill>
                <a:effectLst/>
                <a:latin typeface="DM Sans" pitchFamily="2" charset="0"/>
              </a:rPr>
              <a:t>autowires</a:t>
            </a:r>
            <a:r>
              <a:rPr lang="en-US" b="0" i="0" dirty="0">
                <a:solidFill>
                  <a:srgbClr val="000000"/>
                </a:solidFill>
                <a:effectLst/>
                <a:latin typeface="DM Sans" pitchFamily="2" charset="0"/>
              </a:rPr>
              <a:t> bean </a:t>
            </a:r>
            <a:r>
              <a:rPr lang="en-US" b="1" i="0" dirty="0" err="1">
                <a:solidFill>
                  <a:srgbClr val="000000"/>
                </a:solidFill>
                <a:effectLst/>
                <a:latin typeface="DM Sans" pitchFamily="2" charset="0"/>
              </a:rPr>
              <a:t>byType</a:t>
            </a:r>
            <a:endParaRPr lang="en-US" b="0" i="0" dirty="0">
              <a:solidFill>
                <a:srgbClr val="000000"/>
              </a:solidFill>
              <a:effectLst/>
              <a:latin typeface="DM Sans" pitchFamily="2" charset="0"/>
            </a:endParaRPr>
          </a:p>
          <a:p>
            <a:pPr algn="l"/>
            <a:endParaRPr lang="en-US" b="0" i="0" dirty="0">
              <a:solidFill>
                <a:srgbClr val="000000"/>
              </a:solidFill>
              <a:effectLst/>
              <a:latin typeface="DM Sans" pitchFamily="2" charset="0"/>
            </a:endParaRPr>
          </a:p>
          <a:p>
            <a:pPr algn="l">
              <a:buFont typeface="Wingdings" panose="05000000000000000000" pitchFamily="2" charset="2"/>
              <a:buChar char="Ø"/>
            </a:pPr>
            <a:endParaRPr lang="en-US" dirty="0">
              <a:solidFill>
                <a:srgbClr val="333333"/>
              </a:solidFill>
              <a:highlight>
                <a:srgbClr val="FFFFFF"/>
              </a:highlight>
              <a:latin typeface="sofia pro"/>
            </a:endParaRPr>
          </a:p>
          <a:p>
            <a:pPr algn="l">
              <a:buFont typeface="Wingdings" panose="05000000000000000000" pitchFamily="2" charset="2"/>
              <a:buChar char="Ø"/>
            </a:pPr>
            <a:endParaRPr lang="en-US" dirty="0">
              <a:solidFill>
                <a:srgbClr val="333333"/>
              </a:solidFill>
              <a:highlight>
                <a:srgbClr val="FFFFFF"/>
              </a:highlight>
              <a:latin typeface="sofia pro"/>
            </a:endParaRPr>
          </a:p>
          <a:p>
            <a:pPr algn="l">
              <a:buFont typeface="Arial" panose="020B0604020202020204" pitchFamily="34" charset="0"/>
              <a:buChar char="•"/>
            </a:pPr>
            <a:endParaRPr lang="en-US" b="0" i="0" dirty="0">
              <a:solidFill>
                <a:srgbClr val="333333"/>
              </a:solidFill>
              <a:effectLst/>
              <a:highlight>
                <a:srgbClr val="FFFFFF"/>
              </a:highlight>
              <a:latin typeface="sofia pro"/>
            </a:endParaRPr>
          </a:p>
          <a:p>
            <a:pPr algn="l">
              <a:buFont typeface="Arial" panose="020B0604020202020204" pitchFamily="34" charset="0"/>
              <a:buChar char="•"/>
            </a:pPr>
            <a:endParaRPr lang="en-US" b="0" i="0" dirty="0">
              <a:solidFill>
                <a:srgbClr val="333333"/>
              </a:solidFill>
              <a:effectLst/>
              <a:highlight>
                <a:srgbClr val="FFFFFF"/>
              </a:highlight>
              <a:latin typeface="sofia pro"/>
            </a:endParaRPr>
          </a:p>
          <a:p>
            <a:endParaRPr lang="en-US" b="0" i="0" dirty="0">
              <a:solidFill>
                <a:srgbClr val="333333"/>
              </a:solidFill>
              <a:effectLst/>
              <a:highlight>
                <a:srgbClr val="FFFFFF"/>
              </a:highlight>
              <a:latin typeface="sofia pro"/>
            </a:endParaRPr>
          </a:p>
          <a:p>
            <a:endParaRPr lang="en-US" dirty="0"/>
          </a:p>
        </p:txBody>
      </p:sp>
    </p:spTree>
    <p:extLst>
      <p:ext uri="{BB962C8B-B14F-4D97-AF65-F5344CB8AC3E}">
        <p14:creationId xmlns:p14="http://schemas.microsoft.com/office/powerpoint/2010/main" val="3506119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E556-7249-CED2-386A-E9B3B1BE5E7A}"/>
              </a:ext>
            </a:extLst>
          </p:cNvPr>
          <p:cNvSpPr>
            <a:spLocks noGrp="1"/>
          </p:cNvSpPr>
          <p:nvPr>
            <p:ph type="title"/>
          </p:nvPr>
        </p:nvSpPr>
        <p:spPr/>
        <p:txBody>
          <a:bodyPr/>
          <a:lstStyle/>
          <a:p>
            <a:r>
              <a:rPr lang="en-US" dirty="0"/>
              <a:t>Stereotype Annotations @Component and Component-Scan and @Value</a:t>
            </a:r>
          </a:p>
        </p:txBody>
      </p:sp>
      <p:sp>
        <p:nvSpPr>
          <p:cNvPr id="3" name="Content Placeholder 2">
            <a:extLst>
              <a:ext uri="{FF2B5EF4-FFF2-40B4-BE49-F238E27FC236}">
                <a16:creationId xmlns:a16="http://schemas.microsoft.com/office/drawing/2014/main" id="{4AFCE087-B360-CF16-57E0-0CE0B4EDF9FA}"/>
              </a:ext>
            </a:extLst>
          </p:cNvPr>
          <p:cNvSpPr>
            <a:spLocks noGrp="1"/>
          </p:cNvSpPr>
          <p:nvPr>
            <p:ph idx="1"/>
          </p:nvPr>
        </p:nvSpPr>
        <p:spPr>
          <a:xfrm>
            <a:off x="677334" y="1930401"/>
            <a:ext cx="10924116" cy="4110962"/>
          </a:xfrm>
        </p:spPr>
        <p:txBody>
          <a:bodyPr>
            <a:normAutofit fontScale="92500" lnSpcReduction="10000"/>
          </a:bodyPr>
          <a:lstStyle/>
          <a:p>
            <a:r>
              <a:rPr lang="en-US" sz="2000" b="0" i="0" dirty="0">
                <a:solidFill>
                  <a:schemeClr val="tx1"/>
                </a:solidFill>
                <a:effectLst/>
                <a:highlight>
                  <a:srgbClr val="FFFFFF"/>
                </a:highlight>
              </a:rPr>
              <a:t>Stereotype annotations are special annotations that define a class's role in a Spring application. They come in handy to improve configuration simplicity and boost readability.</a:t>
            </a:r>
          </a:p>
          <a:p>
            <a:r>
              <a:rPr lang="en-US" sz="2000" b="0" i="1" dirty="0">
                <a:solidFill>
                  <a:schemeClr val="tx1"/>
                </a:solidFill>
                <a:effectLst/>
                <a:highlight>
                  <a:srgbClr val="FFFFFF"/>
                </a:highlight>
              </a:rPr>
              <a:t>@Component</a:t>
            </a:r>
            <a:r>
              <a:rPr lang="en-US" sz="2000" b="0" i="0" dirty="0">
                <a:solidFill>
                  <a:schemeClr val="tx1"/>
                </a:solidFill>
                <a:effectLst/>
                <a:highlight>
                  <a:srgbClr val="FFFFFF"/>
                </a:highlight>
              </a:rPr>
              <a:t>, </a:t>
            </a:r>
            <a:r>
              <a:rPr lang="en-US" sz="2000" b="0" i="1" dirty="0">
                <a:solidFill>
                  <a:schemeClr val="tx1"/>
                </a:solidFill>
                <a:effectLst/>
                <a:highlight>
                  <a:srgbClr val="FFFFFF"/>
                </a:highlight>
              </a:rPr>
              <a:t>@Repository</a:t>
            </a:r>
            <a:r>
              <a:rPr lang="en-US" sz="2000" b="0" i="0" dirty="0">
                <a:solidFill>
                  <a:schemeClr val="tx1"/>
                </a:solidFill>
                <a:effectLst/>
                <a:highlight>
                  <a:srgbClr val="FFFFFF"/>
                </a:highlight>
              </a:rPr>
              <a:t>, </a:t>
            </a:r>
            <a:r>
              <a:rPr lang="en-US" sz="2000" b="0" i="1" dirty="0">
                <a:solidFill>
                  <a:schemeClr val="tx1"/>
                </a:solidFill>
                <a:effectLst/>
                <a:highlight>
                  <a:srgbClr val="FFFFFF"/>
                </a:highlight>
              </a:rPr>
              <a:t>@Service</a:t>
            </a:r>
            <a:r>
              <a:rPr lang="en-US" sz="2000" b="0" i="0" dirty="0">
                <a:solidFill>
                  <a:schemeClr val="tx1"/>
                </a:solidFill>
                <a:effectLst/>
                <a:highlight>
                  <a:srgbClr val="FFFFFF"/>
                </a:highlight>
              </a:rPr>
              <a:t>, and </a:t>
            </a:r>
            <a:r>
              <a:rPr lang="en-US" sz="2000" b="0" i="1" dirty="0">
                <a:solidFill>
                  <a:schemeClr val="tx1"/>
                </a:solidFill>
                <a:effectLst/>
                <a:highlight>
                  <a:srgbClr val="FFFFFF"/>
                </a:highlight>
              </a:rPr>
              <a:t>@Controller </a:t>
            </a:r>
          </a:p>
          <a:p>
            <a:r>
              <a:rPr lang="en-US" sz="2000" b="0" i="0" dirty="0">
                <a:solidFill>
                  <a:schemeClr val="tx1"/>
                </a:solidFill>
                <a:effectLst/>
                <a:highlight>
                  <a:srgbClr val="FFFFFF"/>
                </a:highlight>
              </a:rPr>
              <a:t>With these annotations in place and automatic component scanning enabled, Spring will automatically import the annotated classes as beans into the application context and inject them into dependencies.</a:t>
            </a:r>
          </a:p>
          <a:p>
            <a:pPr marL="400050" lvl="1" indent="0">
              <a:buNone/>
            </a:pPr>
            <a:r>
              <a:rPr lang="en-US" sz="1800" b="0" i="0" dirty="0">
                <a:solidFill>
                  <a:schemeClr val="tx1"/>
                </a:solidFill>
                <a:effectLst/>
                <a:highlight>
                  <a:srgbClr val="F4F4F4"/>
                </a:highlight>
              </a:rPr>
              <a:t>@Component </a:t>
            </a:r>
          </a:p>
          <a:p>
            <a:pPr marL="400050" lvl="1" indent="0">
              <a:buNone/>
            </a:pPr>
            <a:r>
              <a:rPr lang="en-US" sz="1800" b="1" i="0" dirty="0">
                <a:solidFill>
                  <a:schemeClr val="tx1"/>
                </a:solidFill>
                <a:effectLst/>
                <a:highlight>
                  <a:srgbClr val="F4F4F4"/>
                </a:highlight>
              </a:rPr>
              <a:t>public</a:t>
            </a:r>
            <a:r>
              <a:rPr lang="en-US" sz="1800" b="0" i="0" dirty="0">
                <a:solidFill>
                  <a:schemeClr val="tx1"/>
                </a:solidFill>
                <a:effectLst/>
                <a:highlight>
                  <a:srgbClr val="F4F4F4"/>
                </a:highlight>
              </a:rPr>
              <a:t> </a:t>
            </a:r>
            <a:r>
              <a:rPr lang="en-US" sz="1800" b="1" i="0" dirty="0">
                <a:solidFill>
                  <a:schemeClr val="tx1"/>
                </a:solidFill>
                <a:effectLst/>
                <a:highlight>
                  <a:srgbClr val="F4F4F4"/>
                </a:highlight>
              </a:rPr>
              <a:t>class</a:t>
            </a:r>
            <a:r>
              <a:rPr lang="en-US" sz="1800" b="0" i="0" dirty="0">
                <a:solidFill>
                  <a:schemeClr val="tx1"/>
                </a:solidFill>
                <a:effectLst/>
                <a:highlight>
                  <a:srgbClr val="F4F4F4"/>
                </a:highlight>
              </a:rPr>
              <a:t> </a:t>
            </a:r>
            <a:r>
              <a:rPr lang="en-US" sz="1800" b="0" i="0" dirty="0" err="1">
                <a:solidFill>
                  <a:schemeClr val="tx1"/>
                </a:solidFill>
                <a:effectLst/>
                <a:highlight>
                  <a:srgbClr val="F4F4F4"/>
                </a:highlight>
              </a:rPr>
              <a:t>EmployeeDAOImpl</a:t>
            </a:r>
            <a:r>
              <a:rPr lang="en-US" sz="1800" b="0" i="0" dirty="0">
                <a:solidFill>
                  <a:schemeClr val="tx1"/>
                </a:solidFill>
                <a:effectLst/>
                <a:highlight>
                  <a:srgbClr val="F4F4F4"/>
                </a:highlight>
              </a:rPr>
              <a:t> </a:t>
            </a:r>
            <a:r>
              <a:rPr lang="en-US" sz="1800" b="1" i="0" dirty="0">
                <a:solidFill>
                  <a:schemeClr val="tx1"/>
                </a:solidFill>
                <a:effectLst/>
                <a:highlight>
                  <a:srgbClr val="F4F4F4"/>
                </a:highlight>
              </a:rPr>
              <a:t>implements</a:t>
            </a:r>
            <a:r>
              <a:rPr lang="en-US" sz="1800" b="0" i="0" dirty="0">
                <a:solidFill>
                  <a:schemeClr val="tx1"/>
                </a:solidFill>
                <a:effectLst/>
                <a:highlight>
                  <a:srgbClr val="F4F4F4"/>
                </a:highlight>
              </a:rPr>
              <a:t> </a:t>
            </a:r>
            <a:r>
              <a:rPr lang="en-US" sz="1800" b="0" i="0" dirty="0" err="1">
                <a:solidFill>
                  <a:schemeClr val="tx1"/>
                </a:solidFill>
                <a:effectLst/>
                <a:highlight>
                  <a:srgbClr val="F4F4F4"/>
                </a:highlight>
              </a:rPr>
              <a:t>EmployeeDAO</a:t>
            </a:r>
            <a:r>
              <a:rPr lang="en-US" sz="1800" b="0" i="0" dirty="0">
                <a:solidFill>
                  <a:schemeClr val="tx1"/>
                </a:solidFill>
                <a:effectLst/>
                <a:highlight>
                  <a:srgbClr val="F4F4F4"/>
                </a:highlight>
              </a:rPr>
              <a:t> { ... }</a:t>
            </a:r>
          </a:p>
          <a:p>
            <a:pPr marL="285750"/>
            <a:r>
              <a:rPr lang="en-US" sz="2000" dirty="0">
                <a:solidFill>
                  <a:schemeClr val="tx1"/>
                </a:solidFill>
                <a:highlight>
                  <a:srgbClr val="F4F4F4"/>
                </a:highlight>
              </a:rPr>
              <a:t>It will only scanned and configured if you have specified </a:t>
            </a:r>
            <a:r>
              <a:rPr lang="en-US" sz="2000" b="1" i="0" dirty="0">
                <a:solidFill>
                  <a:schemeClr val="tx1"/>
                </a:solidFill>
                <a:effectLst/>
                <a:highlight>
                  <a:srgbClr val="F4F4F4"/>
                </a:highlight>
              </a:rPr>
              <a:t>&lt;</a:t>
            </a:r>
            <a:r>
              <a:rPr lang="en-US" sz="2000" b="1" i="0" dirty="0" err="1">
                <a:solidFill>
                  <a:schemeClr val="tx1"/>
                </a:solidFill>
                <a:effectLst/>
                <a:highlight>
                  <a:srgbClr val="F4F4F4"/>
                </a:highlight>
              </a:rPr>
              <a:t>context:component-scan</a:t>
            </a:r>
            <a:r>
              <a:rPr lang="en-US" sz="2000" b="1" i="0" dirty="0">
                <a:solidFill>
                  <a:schemeClr val="tx1"/>
                </a:solidFill>
                <a:effectLst/>
                <a:highlight>
                  <a:srgbClr val="F4F4F4"/>
                </a:highlight>
              </a:rPr>
              <a:t> base-package</a:t>
            </a:r>
            <a:r>
              <a:rPr lang="en-US" sz="2000" b="0" i="0" dirty="0">
                <a:solidFill>
                  <a:schemeClr val="tx1"/>
                </a:solidFill>
                <a:effectLst/>
                <a:highlight>
                  <a:srgbClr val="F4F4F4"/>
                </a:highlight>
              </a:rPr>
              <a:t>="</a:t>
            </a:r>
            <a:r>
              <a:rPr lang="en-US" sz="2000" dirty="0">
                <a:solidFill>
                  <a:schemeClr val="tx1"/>
                </a:solidFill>
                <a:highlight>
                  <a:srgbClr val="F4F4F4"/>
                </a:highlight>
              </a:rPr>
              <a:t> </a:t>
            </a:r>
            <a:r>
              <a:rPr lang="en-US" sz="2000" b="0" i="0" dirty="0">
                <a:solidFill>
                  <a:schemeClr val="tx1"/>
                </a:solidFill>
                <a:effectLst/>
                <a:highlight>
                  <a:srgbClr val="F4F4F4"/>
                </a:highlight>
              </a:rPr>
              <a:t>"</a:t>
            </a:r>
            <a:r>
              <a:rPr lang="en-US" sz="2000" b="1" i="0" dirty="0">
                <a:solidFill>
                  <a:schemeClr val="tx1"/>
                </a:solidFill>
                <a:effectLst/>
                <a:highlight>
                  <a:srgbClr val="F4F4F4"/>
                </a:highlight>
              </a:rPr>
              <a:t> /&gt;</a:t>
            </a:r>
          </a:p>
          <a:p>
            <a:pPr marL="285750"/>
            <a:r>
              <a:rPr lang="en-US" sz="2000" b="1" dirty="0">
                <a:solidFill>
                  <a:schemeClr val="tx1"/>
                </a:solidFill>
                <a:highlight>
                  <a:srgbClr val="F4F4F4"/>
                </a:highlight>
              </a:rPr>
              <a:t>S</a:t>
            </a:r>
            <a:r>
              <a:rPr lang="en-US" sz="2000" b="0" i="0" dirty="0">
                <a:solidFill>
                  <a:schemeClr val="tx1"/>
                </a:solidFill>
                <a:effectLst/>
                <a:highlight>
                  <a:srgbClr val="FFFFFF"/>
                </a:highlight>
              </a:rPr>
              <a:t>tarting point for a recursive component search.</a:t>
            </a:r>
          </a:p>
          <a:p>
            <a:pPr marL="285750"/>
            <a:r>
              <a:rPr lang="en-US" sz="2000" b="0" i="0" dirty="0">
                <a:solidFill>
                  <a:srgbClr val="4D5B7C"/>
                </a:solidFill>
                <a:effectLst/>
                <a:latin typeface="Inter"/>
              </a:rPr>
              <a:t>Spring </a:t>
            </a:r>
            <a:r>
              <a:rPr lang="en-US" sz="2000" b="0" i="0" u="none" strike="noStrike" dirty="0">
                <a:solidFill>
                  <a:srgbClr val="0069FF"/>
                </a:solidFill>
                <a:effectLst/>
                <a:latin typeface="Inter"/>
                <a:hlinkClick r:id="rId3"/>
              </a:rPr>
              <a:t>@Value</a:t>
            </a:r>
            <a:r>
              <a:rPr lang="en-US" sz="2000" b="0" i="0" dirty="0">
                <a:solidFill>
                  <a:srgbClr val="4D5B7C"/>
                </a:solidFill>
                <a:effectLst/>
                <a:latin typeface="Inter"/>
              </a:rPr>
              <a:t> annotation is used to assign default values to variables and method arguments.</a:t>
            </a:r>
            <a:endParaRPr lang="en-US" sz="2000" dirty="0">
              <a:solidFill>
                <a:schemeClr val="tx1"/>
              </a:solidFill>
              <a:highlight>
                <a:srgbClr val="F4F4F4"/>
              </a:highlight>
            </a:endParaRPr>
          </a:p>
        </p:txBody>
      </p:sp>
    </p:spTree>
    <p:extLst>
      <p:ext uri="{BB962C8B-B14F-4D97-AF65-F5344CB8AC3E}">
        <p14:creationId xmlns:p14="http://schemas.microsoft.com/office/powerpoint/2010/main" val="1826921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pring @Autowired Annotation">
            <a:extLst>
              <a:ext uri="{FF2B5EF4-FFF2-40B4-BE49-F238E27FC236}">
                <a16:creationId xmlns:a16="http://schemas.microsoft.com/office/drawing/2014/main" id="{60B269A4-27AC-F124-B227-4C2B0E61E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58" y="390686"/>
            <a:ext cx="12053482" cy="44670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952921-5FF2-6FA7-5887-142CAAD5DE6A}"/>
              </a:ext>
            </a:extLst>
          </p:cNvPr>
          <p:cNvSpPr txBox="1"/>
          <p:nvPr/>
        </p:nvSpPr>
        <p:spPr>
          <a:xfrm>
            <a:off x="1057445" y="5106531"/>
            <a:ext cx="9501017" cy="1200329"/>
          </a:xfrm>
          <a:prstGeom prst="rect">
            <a:avLst/>
          </a:prstGeom>
          <a:noFill/>
        </p:spPr>
        <p:txBody>
          <a:bodyPr wrap="square">
            <a:spAutoFit/>
          </a:bodyPr>
          <a:lstStyle/>
          <a:p>
            <a:r>
              <a:rPr lang="en-US" dirty="0"/>
              <a:t>By default, spring auto-wires the components by type. If there are more than one bean available of the same type, spring faces the ambiguity and throws an exception. To avoid the ambiguity while auto-wiring</a:t>
            </a:r>
            <a:r>
              <a:rPr lang="en-US" b="1" dirty="0"/>
              <a:t>, @Qualifier </a:t>
            </a:r>
            <a:r>
              <a:rPr lang="en-US" dirty="0"/>
              <a:t>is used to tell the spring which bean to use. In this post, we will see how to use spring @Qualifier annotation with an example.</a:t>
            </a:r>
          </a:p>
        </p:txBody>
      </p:sp>
    </p:spTree>
    <p:extLst>
      <p:ext uri="{BB962C8B-B14F-4D97-AF65-F5344CB8AC3E}">
        <p14:creationId xmlns:p14="http://schemas.microsoft.com/office/powerpoint/2010/main" val="1475830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CD65-330A-BA38-32C8-ACE1F593D9EB}"/>
              </a:ext>
            </a:extLst>
          </p:cNvPr>
          <p:cNvSpPr>
            <a:spLocks noGrp="1"/>
          </p:cNvSpPr>
          <p:nvPr>
            <p:ph type="title"/>
          </p:nvPr>
        </p:nvSpPr>
        <p:spPr>
          <a:xfrm>
            <a:off x="148697" y="152400"/>
            <a:ext cx="2351616" cy="619125"/>
          </a:xfrm>
        </p:spPr>
        <p:txBody>
          <a:bodyPr>
            <a:normAutofit fontScale="90000"/>
          </a:bodyPr>
          <a:lstStyle/>
          <a:p>
            <a:r>
              <a:rPr lang="en-US" dirty="0"/>
              <a:t>@Qualifier</a:t>
            </a:r>
          </a:p>
        </p:txBody>
      </p:sp>
      <p:sp>
        <p:nvSpPr>
          <p:cNvPr id="3" name="Content Placeholder 2">
            <a:extLst>
              <a:ext uri="{FF2B5EF4-FFF2-40B4-BE49-F238E27FC236}">
                <a16:creationId xmlns:a16="http://schemas.microsoft.com/office/drawing/2014/main" id="{B2267B1B-8A77-40E7-3EEC-E92BA92E68F1}"/>
              </a:ext>
            </a:extLst>
          </p:cNvPr>
          <p:cNvSpPr>
            <a:spLocks noGrp="1"/>
          </p:cNvSpPr>
          <p:nvPr>
            <p:ph idx="1"/>
          </p:nvPr>
        </p:nvSpPr>
        <p:spPr>
          <a:xfrm>
            <a:off x="2177521" y="314325"/>
            <a:ext cx="9495367" cy="785812"/>
          </a:xfrm>
        </p:spPr>
        <p:txBody>
          <a:bodyPr/>
          <a:lstStyle/>
          <a:p>
            <a:r>
              <a:rPr lang="en-US" dirty="0"/>
              <a:t>Spring @Qualifier annotation is used to eliminate the ambiguity of which bean to use if there are multiple beans of same type are available in the container.</a:t>
            </a:r>
          </a:p>
        </p:txBody>
      </p:sp>
      <p:pic>
        <p:nvPicPr>
          <p:cNvPr id="8195" name="Picture 3" descr="Spring @Qualifier Annotation">
            <a:extLst>
              <a:ext uri="{FF2B5EF4-FFF2-40B4-BE49-F238E27FC236}">
                <a16:creationId xmlns:a16="http://schemas.microsoft.com/office/drawing/2014/main" id="{19A8B327-B09D-69AB-32E9-D1E3B07F1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947738"/>
            <a:ext cx="11167300" cy="59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76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8F6E-E932-A15C-EB7A-664D9B09835A}"/>
              </a:ext>
            </a:extLst>
          </p:cNvPr>
          <p:cNvSpPr>
            <a:spLocks noGrp="1"/>
          </p:cNvSpPr>
          <p:nvPr>
            <p:ph type="title"/>
          </p:nvPr>
        </p:nvSpPr>
        <p:spPr>
          <a:xfrm>
            <a:off x="520171" y="156238"/>
            <a:ext cx="8596668" cy="1320800"/>
          </a:xfrm>
        </p:spPr>
        <p:txBody>
          <a:bodyPr/>
          <a:lstStyle/>
          <a:p>
            <a:r>
              <a:rPr lang="en-US" dirty="0"/>
              <a:t>@Primary</a:t>
            </a:r>
          </a:p>
        </p:txBody>
      </p:sp>
      <p:sp>
        <p:nvSpPr>
          <p:cNvPr id="3" name="Content Placeholder 2">
            <a:extLst>
              <a:ext uri="{FF2B5EF4-FFF2-40B4-BE49-F238E27FC236}">
                <a16:creationId xmlns:a16="http://schemas.microsoft.com/office/drawing/2014/main" id="{DEE23653-6CF3-01F9-2AEC-B0E986AFD09E}"/>
              </a:ext>
            </a:extLst>
          </p:cNvPr>
          <p:cNvSpPr>
            <a:spLocks noGrp="1"/>
          </p:cNvSpPr>
          <p:nvPr>
            <p:ph idx="1"/>
          </p:nvPr>
        </p:nvSpPr>
        <p:spPr>
          <a:xfrm>
            <a:off x="357188" y="1000126"/>
            <a:ext cx="2671762" cy="5701636"/>
          </a:xfrm>
        </p:spPr>
        <p:txBody>
          <a:bodyPr>
            <a:normAutofit lnSpcReduction="10000"/>
          </a:bodyPr>
          <a:lstStyle/>
          <a:p>
            <a:pPr algn="just"/>
            <a:r>
              <a:rPr lang="en-US" dirty="0"/>
              <a:t>@Qualifier annotation is used to specify which bean to use when there are multiple beans of same type are available in the container while auto-wiring. </a:t>
            </a:r>
          </a:p>
          <a:p>
            <a:pPr algn="just"/>
            <a:r>
              <a:rPr lang="en-US" dirty="0"/>
              <a:t>@Primary annotation is also used for same purpose but it specifies the highest preferred bean when there are multiple beans of same type are available in the container while auto-wiring. </a:t>
            </a:r>
          </a:p>
          <a:p>
            <a:endParaRPr lang="en-US" dirty="0"/>
          </a:p>
        </p:txBody>
      </p:sp>
      <p:pic>
        <p:nvPicPr>
          <p:cNvPr id="4" name="Picture 3">
            <a:extLst>
              <a:ext uri="{FF2B5EF4-FFF2-40B4-BE49-F238E27FC236}">
                <a16:creationId xmlns:a16="http://schemas.microsoft.com/office/drawing/2014/main" id="{E7A25E16-5351-AEB0-F2DF-067C8C84B5E9}"/>
              </a:ext>
            </a:extLst>
          </p:cNvPr>
          <p:cNvPicPr>
            <a:picLocks noChangeAspect="1"/>
          </p:cNvPicPr>
          <p:nvPr/>
        </p:nvPicPr>
        <p:blipFill>
          <a:blip r:embed="rId2"/>
          <a:stretch>
            <a:fillRect/>
          </a:stretch>
        </p:blipFill>
        <p:spPr>
          <a:xfrm>
            <a:off x="3130277" y="0"/>
            <a:ext cx="9046119" cy="6858000"/>
          </a:xfrm>
          <a:prstGeom prst="rect">
            <a:avLst/>
          </a:prstGeom>
        </p:spPr>
      </p:pic>
    </p:spTree>
    <p:extLst>
      <p:ext uri="{BB962C8B-B14F-4D97-AF65-F5344CB8AC3E}">
        <p14:creationId xmlns:p14="http://schemas.microsoft.com/office/powerpoint/2010/main" val="56788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F084-AA3B-F5FF-0573-CF0E4124EF5E}"/>
              </a:ext>
            </a:extLst>
          </p:cNvPr>
          <p:cNvSpPr>
            <a:spLocks noGrp="1"/>
          </p:cNvSpPr>
          <p:nvPr>
            <p:ph type="title"/>
          </p:nvPr>
        </p:nvSpPr>
        <p:spPr>
          <a:xfrm>
            <a:off x="677334" y="136525"/>
            <a:ext cx="8596668" cy="1320800"/>
          </a:xfrm>
        </p:spPr>
        <p:txBody>
          <a:bodyPr/>
          <a:lstStyle/>
          <a:p>
            <a:r>
              <a:rPr lang="en-US" dirty="0"/>
              <a:t>Java Based Configuration</a:t>
            </a:r>
          </a:p>
        </p:txBody>
      </p:sp>
      <p:sp>
        <p:nvSpPr>
          <p:cNvPr id="3" name="Content Placeholder 2">
            <a:extLst>
              <a:ext uri="{FF2B5EF4-FFF2-40B4-BE49-F238E27FC236}">
                <a16:creationId xmlns:a16="http://schemas.microsoft.com/office/drawing/2014/main" id="{D0B31528-B8FF-AC24-EEAD-E42E8A80C9B2}"/>
              </a:ext>
            </a:extLst>
          </p:cNvPr>
          <p:cNvSpPr>
            <a:spLocks noGrp="1"/>
          </p:cNvSpPr>
          <p:nvPr>
            <p:ph idx="1"/>
          </p:nvPr>
        </p:nvSpPr>
        <p:spPr>
          <a:xfrm>
            <a:off x="271463" y="1071563"/>
            <a:ext cx="11444287" cy="4969799"/>
          </a:xfrm>
        </p:spPr>
        <p:txBody>
          <a:bodyPr/>
          <a:lstStyle/>
          <a:p>
            <a:r>
              <a:rPr lang="en-US" b="0" i="0" dirty="0">
                <a:solidFill>
                  <a:srgbClr val="333333"/>
                </a:solidFill>
                <a:effectLst/>
                <a:highlight>
                  <a:srgbClr val="FFFFFF"/>
                </a:highlight>
                <a:latin typeface="Helvetica Neue"/>
              </a:rPr>
              <a:t>In an XML based configuration, all configurations are done using an XML file.</a:t>
            </a:r>
          </a:p>
          <a:p>
            <a:r>
              <a:rPr lang="en-US" b="0" i="0" dirty="0">
                <a:solidFill>
                  <a:srgbClr val="333333"/>
                </a:solidFill>
                <a:effectLst/>
                <a:highlight>
                  <a:srgbClr val="FFFFFF"/>
                </a:highlight>
                <a:latin typeface="Helvetica Neue"/>
              </a:rPr>
              <a:t>In annotation based configuration, all configurations are done using annotations but your configurations to work, you have to enable them in an XML configuration file. </a:t>
            </a:r>
          </a:p>
          <a:p>
            <a:r>
              <a:rPr lang="en-US" dirty="0">
                <a:solidFill>
                  <a:srgbClr val="333333"/>
                </a:solidFill>
                <a:highlight>
                  <a:srgbClr val="FFFFFF"/>
                </a:highlight>
                <a:latin typeface="Helvetica Neue"/>
              </a:rPr>
              <a:t>I</a:t>
            </a:r>
            <a:r>
              <a:rPr lang="en-US" b="0" i="0" dirty="0">
                <a:solidFill>
                  <a:srgbClr val="333333"/>
                </a:solidFill>
                <a:effectLst/>
                <a:highlight>
                  <a:srgbClr val="FFFFFF"/>
                </a:highlight>
                <a:latin typeface="Helvetica Neue"/>
              </a:rPr>
              <a:t>n Java code based configuration, we never use any XML file. </a:t>
            </a:r>
          </a:p>
          <a:p>
            <a:r>
              <a:rPr lang="en-US" b="0" i="0" dirty="0">
                <a:solidFill>
                  <a:srgbClr val="333333"/>
                </a:solidFill>
                <a:effectLst/>
                <a:highlight>
                  <a:srgbClr val="FFFFFF"/>
                </a:highlight>
                <a:latin typeface="Helvetica Neue"/>
              </a:rPr>
              <a:t>Configurations are done purely using annotations and Java code.</a:t>
            </a:r>
          </a:p>
          <a:p>
            <a:r>
              <a:rPr lang="en-US" b="1" i="0" dirty="0">
                <a:solidFill>
                  <a:srgbClr val="333333"/>
                </a:solidFill>
                <a:effectLst/>
                <a:highlight>
                  <a:srgbClr val="FFFFFF"/>
                </a:highlight>
                <a:latin typeface="Helvetica Neue"/>
              </a:rPr>
              <a:t>@Configuration And @Bean Annotations </a:t>
            </a:r>
          </a:p>
          <a:p>
            <a:r>
              <a:rPr lang="en-US" dirty="0"/>
              <a:t>@Configuration is a class level annotation used to indicate that following class can be used by the spring container to configure an application. </a:t>
            </a:r>
          </a:p>
          <a:p>
            <a:r>
              <a:rPr lang="en-US" dirty="0"/>
              <a:t>A class annotated with @Configuration contains bean definition methods which return beans. These bean definition methods are declared with @Bean annotation.</a:t>
            </a:r>
          </a:p>
          <a:p>
            <a:r>
              <a:rPr lang="en-US" dirty="0"/>
              <a:t>@Bean annotation is a method level annotation used to indicate that following method returns a bean.</a:t>
            </a:r>
          </a:p>
        </p:txBody>
      </p:sp>
    </p:spTree>
    <p:extLst>
      <p:ext uri="{BB962C8B-B14F-4D97-AF65-F5344CB8AC3E}">
        <p14:creationId xmlns:p14="http://schemas.microsoft.com/office/powerpoint/2010/main" val="1663172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D5C-93EC-191F-2AE4-6A6B1832DC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37BC40-66F3-8B77-A04B-7F9408F67B32}"/>
              </a:ext>
            </a:extLst>
          </p:cNvPr>
          <p:cNvSpPr>
            <a:spLocks noGrp="1"/>
          </p:cNvSpPr>
          <p:nvPr>
            <p:ph idx="1"/>
          </p:nvPr>
        </p:nvSpPr>
        <p:spPr/>
        <p:txBody>
          <a:bodyPr/>
          <a:lstStyle/>
          <a:p>
            <a:endParaRPr lang="en-US" dirty="0"/>
          </a:p>
        </p:txBody>
      </p:sp>
      <p:pic>
        <p:nvPicPr>
          <p:cNvPr id="10242" name="Picture 2" descr="Spring Java Code Based Configuration Vs XML Based Configuration">
            <a:extLst>
              <a:ext uri="{FF2B5EF4-FFF2-40B4-BE49-F238E27FC236}">
                <a16:creationId xmlns:a16="http://schemas.microsoft.com/office/drawing/2014/main" id="{54AEC886-6F90-37F9-1B85-C1D33F948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 y="185739"/>
            <a:ext cx="11158537" cy="606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0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E236-2D24-B83C-E886-FCA148A4C8EF}"/>
              </a:ext>
            </a:extLst>
          </p:cNvPr>
          <p:cNvSpPr>
            <a:spLocks noGrp="1"/>
          </p:cNvSpPr>
          <p:nvPr>
            <p:ph type="title"/>
          </p:nvPr>
        </p:nvSpPr>
        <p:spPr>
          <a:xfrm>
            <a:off x="576071" y="265113"/>
            <a:ext cx="8596668" cy="1320800"/>
          </a:xfrm>
        </p:spPr>
        <p:txBody>
          <a:bodyPr>
            <a:normAutofit/>
          </a:bodyPr>
          <a:lstStyle/>
          <a:p>
            <a:r>
              <a:rPr lang="en-US" dirty="0"/>
              <a:t>Spring Framework </a:t>
            </a:r>
          </a:p>
        </p:txBody>
      </p:sp>
      <p:sp>
        <p:nvSpPr>
          <p:cNvPr id="3" name="Content Placeholder 2">
            <a:extLst>
              <a:ext uri="{FF2B5EF4-FFF2-40B4-BE49-F238E27FC236}">
                <a16:creationId xmlns:a16="http://schemas.microsoft.com/office/drawing/2014/main" id="{6767527D-7F10-9893-5BDA-7664ED1F72C9}"/>
              </a:ext>
            </a:extLst>
          </p:cNvPr>
          <p:cNvSpPr>
            <a:spLocks noGrp="1"/>
          </p:cNvSpPr>
          <p:nvPr>
            <p:ph idx="1"/>
          </p:nvPr>
        </p:nvSpPr>
        <p:spPr>
          <a:xfrm>
            <a:off x="576071" y="1103086"/>
            <a:ext cx="10367699" cy="5558971"/>
          </a:xfrm>
        </p:spPr>
        <p:txBody>
          <a:bodyPr>
            <a:normAutofit fontScale="77500" lnSpcReduction="20000"/>
          </a:bodyPr>
          <a:lstStyle/>
          <a:p>
            <a:r>
              <a:rPr lang="en-US" sz="3000" dirty="0"/>
              <a:t>Spring is one of the most popular frameworks for Java enterprise edition.</a:t>
            </a:r>
          </a:p>
          <a:p>
            <a:r>
              <a:rPr lang="en-US" sz="3000" dirty="0"/>
              <a:t>Developers all over the world use Spring for developing reliable and high-quality applications. </a:t>
            </a:r>
          </a:p>
          <a:p>
            <a:r>
              <a:rPr lang="en-US" sz="3000" dirty="0"/>
              <a:t>The spring framework was designed by Rod Johnson.</a:t>
            </a:r>
          </a:p>
          <a:p>
            <a:r>
              <a:rPr lang="en-US" sz="3000" dirty="0"/>
              <a:t>Since then Spring has become an alternative technology in Java world for the EJB model.</a:t>
            </a:r>
          </a:p>
          <a:p>
            <a:r>
              <a:rPr lang="en-US" sz="3000" dirty="0"/>
              <a:t>You can create different kinds of applications using the spring framework.</a:t>
            </a:r>
          </a:p>
          <a:p>
            <a:r>
              <a:rPr lang="en-US" sz="3000" dirty="0"/>
              <a:t>Open source Java platform since 2003.</a:t>
            </a:r>
          </a:p>
          <a:p>
            <a:r>
              <a:rPr lang="en-US" sz="3000" dirty="0"/>
              <a:t>Reduces code and speeds up development.</a:t>
            </a:r>
          </a:p>
          <a:p>
            <a:r>
              <a:rPr lang="en-US" sz="3000" dirty="0"/>
              <a:t>Spring enables to build applications from “plain old Java objects” (POJOs) and to apply enterprise services non-invasively to POJOs. </a:t>
            </a:r>
          </a:p>
          <a:p>
            <a:r>
              <a:rPr lang="en-US" sz="3000" dirty="0"/>
              <a:t>This capability applies to the Java SE programming model and to full and partial Java EE.</a:t>
            </a:r>
          </a:p>
          <a:p>
            <a:r>
              <a:rPr lang="en-US" sz="3000" dirty="0"/>
              <a:t>Current Spring version is 6.1</a:t>
            </a:r>
          </a:p>
          <a:p>
            <a:endParaRPr lang="en-US" sz="3000" dirty="0"/>
          </a:p>
          <a:p>
            <a:endParaRPr lang="en-US" sz="3000" dirty="0"/>
          </a:p>
        </p:txBody>
      </p:sp>
    </p:spTree>
    <p:extLst>
      <p:ext uri="{BB962C8B-B14F-4D97-AF65-F5344CB8AC3E}">
        <p14:creationId xmlns:p14="http://schemas.microsoft.com/office/powerpoint/2010/main" val="458732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1058-8D45-87AB-1A8D-AB05410495CE}"/>
              </a:ext>
            </a:extLst>
          </p:cNvPr>
          <p:cNvSpPr>
            <a:spLocks noGrp="1"/>
          </p:cNvSpPr>
          <p:nvPr>
            <p:ph type="title"/>
          </p:nvPr>
        </p:nvSpPr>
        <p:spPr/>
        <p:txBody>
          <a:bodyPr/>
          <a:lstStyle/>
          <a:p>
            <a:r>
              <a:rPr lang="en-US" dirty="0"/>
              <a:t>Must Do:</a:t>
            </a:r>
          </a:p>
        </p:txBody>
      </p:sp>
      <p:sp>
        <p:nvSpPr>
          <p:cNvPr id="3" name="Content Placeholder 2">
            <a:extLst>
              <a:ext uri="{FF2B5EF4-FFF2-40B4-BE49-F238E27FC236}">
                <a16:creationId xmlns:a16="http://schemas.microsoft.com/office/drawing/2014/main" id="{032D0035-A34D-0CA1-034C-41F02141E533}"/>
              </a:ext>
            </a:extLst>
          </p:cNvPr>
          <p:cNvSpPr>
            <a:spLocks noGrp="1"/>
          </p:cNvSpPr>
          <p:nvPr>
            <p:ph idx="1"/>
          </p:nvPr>
        </p:nvSpPr>
        <p:spPr/>
        <p:txBody>
          <a:bodyPr/>
          <a:lstStyle/>
          <a:p>
            <a:r>
              <a:rPr lang="en-US" dirty="0"/>
              <a:t>Use of Standalone Collection using Util Schema</a:t>
            </a:r>
          </a:p>
          <a:p>
            <a:endParaRPr lang="en-US" dirty="0"/>
          </a:p>
          <a:p>
            <a:endParaRPr lang="en-US" dirty="0"/>
          </a:p>
        </p:txBody>
      </p:sp>
    </p:spTree>
    <p:extLst>
      <p:ext uri="{BB962C8B-B14F-4D97-AF65-F5344CB8AC3E}">
        <p14:creationId xmlns:p14="http://schemas.microsoft.com/office/powerpoint/2010/main" val="3395359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1712-525D-C272-9A7E-9EC36A4A87D5}"/>
              </a:ext>
            </a:extLst>
          </p:cNvPr>
          <p:cNvSpPr>
            <a:spLocks noGrp="1"/>
          </p:cNvSpPr>
          <p:nvPr>
            <p:ph type="title"/>
          </p:nvPr>
        </p:nvSpPr>
        <p:spPr/>
        <p:txBody>
          <a:bodyPr>
            <a:normAutofit/>
          </a:bodyPr>
          <a:lstStyle/>
          <a:p>
            <a:r>
              <a:rPr lang="en-US" dirty="0"/>
              <a:t>Reference</a:t>
            </a:r>
          </a:p>
        </p:txBody>
      </p:sp>
      <p:sp>
        <p:nvSpPr>
          <p:cNvPr id="3" name="Content Placeholder 2">
            <a:extLst>
              <a:ext uri="{FF2B5EF4-FFF2-40B4-BE49-F238E27FC236}">
                <a16:creationId xmlns:a16="http://schemas.microsoft.com/office/drawing/2014/main" id="{A9A03132-214D-E3D9-7F7F-342C6DC50E6B}"/>
              </a:ext>
            </a:extLst>
          </p:cNvPr>
          <p:cNvSpPr>
            <a:spLocks noGrp="1"/>
          </p:cNvSpPr>
          <p:nvPr>
            <p:ph idx="1"/>
          </p:nvPr>
        </p:nvSpPr>
        <p:spPr/>
        <p:txBody>
          <a:bodyPr/>
          <a:lstStyle/>
          <a:p>
            <a:r>
              <a:rPr lang="en-US" dirty="0"/>
              <a:t>Road Map : https://www.youtube.com/watch?v=ff-mHzhWXBU</a:t>
            </a:r>
          </a:p>
        </p:txBody>
      </p:sp>
    </p:spTree>
    <p:extLst>
      <p:ext uri="{BB962C8B-B14F-4D97-AF65-F5344CB8AC3E}">
        <p14:creationId xmlns:p14="http://schemas.microsoft.com/office/powerpoint/2010/main" val="369811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0FCA-83D3-69D6-00D4-78AB3DBAB388}"/>
              </a:ext>
            </a:extLst>
          </p:cNvPr>
          <p:cNvSpPr>
            <a:spLocks noGrp="1"/>
          </p:cNvSpPr>
          <p:nvPr>
            <p:ph type="title"/>
          </p:nvPr>
        </p:nvSpPr>
        <p:spPr>
          <a:xfrm>
            <a:off x="343505" y="155575"/>
            <a:ext cx="8596668" cy="874939"/>
          </a:xfrm>
        </p:spPr>
        <p:txBody>
          <a:bodyPr>
            <a:normAutofit/>
          </a:bodyPr>
          <a:lstStyle/>
          <a:p>
            <a:r>
              <a:rPr lang="en-US" dirty="0"/>
              <a:t>Spring Features</a:t>
            </a:r>
          </a:p>
        </p:txBody>
      </p:sp>
      <p:sp>
        <p:nvSpPr>
          <p:cNvPr id="4" name="Content Placeholder 3">
            <a:extLst>
              <a:ext uri="{FF2B5EF4-FFF2-40B4-BE49-F238E27FC236}">
                <a16:creationId xmlns:a16="http://schemas.microsoft.com/office/drawing/2014/main" id="{5A90E04B-4667-1286-3805-83E31FAC784B}"/>
              </a:ext>
            </a:extLst>
          </p:cNvPr>
          <p:cNvSpPr>
            <a:spLocks noGrp="1"/>
          </p:cNvSpPr>
          <p:nvPr>
            <p:ph idx="1"/>
          </p:nvPr>
        </p:nvSpPr>
        <p:spPr>
          <a:xfrm>
            <a:off x="343506" y="1306286"/>
            <a:ext cx="10861524" cy="5396139"/>
          </a:xfrm>
        </p:spPr>
        <p:txBody>
          <a:bodyPr>
            <a:normAutofit/>
          </a:bodyPr>
          <a:lstStyle/>
          <a:p>
            <a:r>
              <a:rPr lang="en-US" dirty="0"/>
              <a:t>Spring is </a:t>
            </a:r>
            <a:r>
              <a:rPr lang="en-US" b="1" dirty="0"/>
              <a:t>Noninvasive</a:t>
            </a:r>
            <a:r>
              <a:rPr lang="en-US" dirty="0"/>
              <a:t> in nature: That means you don't need to extend any classes or implement any</a:t>
            </a:r>
          </a:p>
          <a:p>
            <a:r>
              <a:rPr lang="en-US" dirty="0"/>
              <a:t>interfaces to your class.</a:t>
            </a:r>
          </a:p>
          <a:p>
            <a:r>
              <a:rPr lang="en-US" dirty="0"/>
              <a:t>Spring is </a:t>
            </a:r>
            <a:r>
              <a:rPr lang="en-US" b="1" dirty="0"/>
              <a:t>versatile</a:t>
            </a:r>
            <a:r>
              <a:rPr lang="en-US" dirty="0"/>
              <a:t>: That means it can integrated with any existing technology in your project.</a:t>
            </a:r>
          </a:p>
          <a:p>
            <a:r>
              <a:rPr lang="en-US" dirty="0"/>
              <a:t>Spring provides end to end project development: That means we can develop all the modules like business layer, persistence layer.</a:t>
            </a:r>
          </a:p>
          <a:p>
            <a:r>
              <a:rPr lang="en-US" dirty="0"/>
              <a:t>Spring is </a:t>
            </a:r>
            <a:r>
              <a:rPr lang="en-US" b="1" dirty="0"/>
              <a:t>light</a:t>
            </a:r>
            <a:r>
              <a:rPr lang="en-US" dirty="0"/>
              <a:t> </a:t>
            </a:r>
            <a:r>
              <a:rPr lang="en-US" b="1" dirty="0"/>
              <a:t>weight</a:t>
            </a:r>
            <a:r>
              <a:rPr lang="en-US" dirty="0"/>
              <a:t>: That means if you want to work on particular module then , you don't need to learn complete spring, only learn that particular module(</a:t>
            </a:r>
            <a:r>
              <a:rPr lang="en-US" dirty="0" err="1"/>
              <a:t>eg.</a:t>
            </a:r>
            <a:r>
              <a:rPr lang="en-US" dirty="0"/>
              <a:t> Spring </a:t>
            </a:r>
            <a:r>
              <a:rPr lang="en-US" dirty="0" err="1"/>
              <a:t>Jdbc</a:t>
            </a:r>
            <a:r>
              <a:rPr lang="en-US" dirty="0"/>
              <a:t>, Spring DAO)</a:t>
            </a:r>
          </a:p>
          <a:p>
            <a:r>
              <a:rPr lang="en-US" dirty="0"/>
              <a:t>Spring supports </a:t>
            </a:r>
            <a:r>
              <a:rPr lang="en-US" b="1" dirty="0"/>
              <a:t>dependency</a:t>
            </a:r>
            <a:r>
              <a:rPr lang="en-US" dirty="0"/>
              <a:t> </a:t>
            </a:r>
            <a:r>
              <a:rPr lang="en-US" b="1" dirty="0"/>
              <a:t>injection</a:t>
            </a:r>
            <a:r>
              <a:rPr lang="en-US" dirty="0"/>
              <a:t>.</a:t>
            </a:r>
          </a:p>
          <a:p>
            <a:r>
              <a:rPr lang="en-US" dirty="0"/>
              <a:t>Spring supports multiple project development </a:t>
            </a:r>
          </a:p>
          <a:p>
            <a:r>
              <a:rPr lang="en-US" dirty="0" err="1"/>
              <a:t>eg</a:t>
            </a:r>
            <a:r>
              <a:rPr lang="en-US" dirty="0"/>
              <a:t>: Core java Application, Web Application, Distributed</a:t>
            </a:r>
          </a:p>
          <a:p>
            <a:pPr marL="0" indent="0">
              <a:buNone/>
            </a:pPr>
            <a:r>
              <a:rPr lang="en-US" dirty="0"/>
              <a:t>           Application, Enterprise Application.</a:t>
            </a:r>
          </a:p>
          <a:p>
            <a:r>
              <a:rPr lang="en-US" dirty="0"/>
              <a:t>Spring supports </a:t>
            </a:r>
            <a:r>
              <a:rPr lang="en-US" b="1" dirty="0"/>
              <a:t>Aspect oriented Programming </a:t>
            </a:r>
            <a:r>
              <a:rPr lang="en-US" dirty="0"/>
              <a:t>for </a:t>
            </a:r>
          </a:p>
          <a:p>
            <a:pPr marL="0" indent="0">
              <a:buNone/>
            </a:pPr>
            <a:r>
              <a:rPr lang="en-US" dirty="0"/>
              <a:t>     cross cutting concerns. </a:t>
            </a:r>
          </a:p>
          <a:p>
            <a:r>
              <a:rPr lang="en-US" dirty="0"/>
              <a:t>Spring is known as Framework of Framework due to support of multiple Framework.</a:t>
            </a:r>
          </a:p>
          <a:p>
            <a:pPr marL="0" indent="0">
              <a:buNone/>
            </a:pPr>
            <a:endParaRPr lang="en-US" dirty="0"/>
          </a:p>
          <a:p>
            <a:endParaRPr lang="en-US" dirty="0"/>
          </a:p>
        </p:txBody>
      </p:sp>
      <p:pic>
        <p:nvPicPr>
          <p:cNvPr id="6" name="Content Placeholder 4">
            <a:extLst>
              <a:ext uri="{FF2B5EF4-FFF2-40B4-BE49-F238E27FC236}">
                <a16:creationId xmlns:a16="http://schemas.microsoft.com/office/drawing/2014/main" id="{9E5E6377-DAED-8CCD-4D58-8F88BAD13C0F}"/>
              </a:ext>
            </a:extLst>
          </p:cNvPr>
          <p:cNvPicPr>
            <a:picLocks noChangeAspect="1"/>
          </p:cNvPicPr>
          <p:nvPr/>
        </p:nvPicPr>
        <p:blipFill rotWithShape="1">
          <a:blip r:embed="rId3"/>
          <a:srcRect l="7545" t="13888" r="6845" b="15810"/>
          <a:stretch/>
        </p:blipFill>
        <p:spPr>
          <a:xfrm>
            <a:off x="6545943" y="3880807"/>
            <a:ext cx="5404151" cy="2316793"/>
          </a:xfrm>
          <a:prstGeom prst="rect">
            <a:avLst/>
          </a:prstGeom>
        </p:spPr>
      </p:pic>
    </p:spTree>
    <p:extLst>
      <p:ext uri="{BB962C8B-B14F-4D97-AF65-F5344CB8AC3E}">
        <p14:creationId xmlns:p14="http://schemas.microsoft.com/office/powerpoint/2010/main" val="93239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6E59-230F-79A2-116A-7DFD2483075D}"/>
              </a:ext>
            </a:extLst>
          </p:cNvPr>
          <p:cNvSpPr>
            <a:spLocks noGrp="1"/>
          </p:cNvSpPr>
          <p:nvPr>
            <p:ph type="title"/>
          </p:nvPr>
        </p:nvSpPr>
        <p:spPr/>
        <p:txBody>
          <a:bodyPr>
            <a:normAutofit/>
          </a:bodyPr>
          <a:lstStyle/>
          <a:p>
            <a:r>
              <a:rPr lang="en-US" dirty="0"/>
              <a:t>Spring Eco System</a:t>
            </a:r>
          </a:p>
        </p:txBody>
      </p:sp>
      <p:sp>
        <p:nvSpPr>
          <p:cNvPr id="6" name="Content Placeholder 5">
            <a:extLst>
              <a:ext uri="{FF2B5EF4-FFF2-40B4-BE49-F238E27FC236}">
                <a16:creationId xmlns:a16="http://schemas.microsoft.com/office/drawing/2014/main" id="{78892C4F-0A41-1041-773D-116BA363085B}"/>
              </a:ext>
            </a:extLst>
          </p:cNvPr>
          <p:cNvSpPr>
            <a:spLocks noGrp="1"/>
          </p:cNvSpPr>
          <p:nvPr>
            <p:ph idx="1"/>
          </p:nvPr>
        </p:nvSpPr>
        <p:spPr/>
        <p:txBody>
          <a:bodyPr/>
          <a:lstStyle/>
          <a:p>
            <a:endParaRPr lang="en-US"/>
          </a:p>
        </p:txBody>
      </p:sp>
      <p:sp>
        <p:nvSpPr>
          <p:cNvPr id="7" name="AutoShape 2" descr="Spring Ecosystem - Spring Projects">
            <a:extLst>
              <a:ext uri="{FF2B5EF4-FFF2-40B4-BE49-F238E27FC236}">
                <a16:creationId xmlns:a16="http://schemas.microsoft.com/office/drawing/2014/main" id="{BEA9419C-FFFB-B49E-EC04-7B32FC1AAA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82BF717-F63A-0498-160F-F4265666CD74}"/>
              </a:ext>
            </a:extLst>
          </p:cNvPr>
          <p:cNvPicPr>
            <a:picLocks noChangeAspect="1"/>
          </p:cNvPicPr>
          <p:nvPr/>
        </p:nvPicPr>
        <p:blipFill rotWithShape="1">
          <a:blip r:embed="rId3"/>
          <a:srcRect t="3386"/>
          <a:stretch/>
        </p:blipFill>
        <p:spPr>
          <a:xfrm>
            <a:off x="130629" y="1291772"/>
            <a:ext cx="11916227" cy="5333999"/>
          </a:xfrm>
          <a:prstGeom prst="rect">
            <a:avLst/>
          </a:prstGeom>
        </p:spPr>
      </p:pic>
    </p:spTree>
    <p:extLst>
      <p:ext uri="{BB962C8B-B14F-4D97-AF65-F5344CB8AC3E}">
        <p14:creationId xmlns:p14="http://schemas.microsoft.com/office/powerpoint/2010/main" val="396450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8E9B78-4D8F-EA51-39E3-F25A1B8AEA41}"/>
              </a:ext>
            </a:extLst>
          </p:cNvPr>
          <p:cNvSpPr>
            <a:spLocks noGrp="1"/>
          </p:cNvSpPr>
          <p:nvPr>
            <p:ph idx="1"/>
          </p:nvPr>
        </p:nvSpPr>
        <p:spPr>
          <a:xfrm>
            <a:off x="406399" y="116115"/>
            <a:ext cx="11350171" cy="6531428"/>
          </a:xfrm>
        </p:spPr>
        <p:txBody>
          <a:bodyPr>
            <a:normAutofit fontScale="92500"/>
          </a:bodyPr>
          <a:lstStyle/>
          <a:p>
            <a:r>
              <a:rPr lang="en-US" sz="2800" i="0" dirty="0">
                <a:solidFill>
                  <a:srgbClr val="6B6B6B"/>
                </a:solidFill>
                <a:effectLst/>
                <a:highlight>
                  <a:srgbClr val="FFFFFF"/>
                </a:highlight>
              </a:rPr>
              <a:t>Web layer :</a:t>
            </a:r>
          </a:p>
          <a:p>
            <a:pPr lvl="1"/>
            <a:r>
              <a:rPr lang="en-US" sz="2400" dirty="0">
                <a:solidFill>
                  <a:srgbClr val="6B6B6B"/>
                </a:solidFill>
                <a:highlight>
                  <a:srgbClr val="FFFFFF"/>
                </a:highlight>
              </a:rPr>
              <a:t>Front-End</a:t>
            </a:r>
          </a:p>
          <a:p>
            <a:pPr lvl="1"/>
            <a:r>
              <a:rPr lang="en-US" sz="2400" i="0" dirty="0">
                <a:solidFill>
                  <a:srgbClr val="6B6B6B"/>
                </a:solidFill>
                <a:effectLst/>
                <a:highlight>
                  <a:srgbClr val="FFFFFF"/>
                </a:highlight>
              </a:rPr>
              <a:t>Web Project can use Spring Security</a:t>
            </a:r>
          </a:p>
          <a:p>
            <a:pPr lvl="1"/>
            <a:r>
              <a:rPr lang="en-US" sz="2400" dirty="0">
                <a:solidFill>
                  <a:srgbClr val="6B6B6B"/>
                </a:solidFill>
                <a:highlight>
                  <a:srgbClr val="FFFFFF"/>
                </a:highlight>
              </a:rPr>
              <a:t>Spring Security is a framework that control who can interact with your application and at what levels; authentication and authorization, respectively.</a:t>
            </a:r>
            <a:endParaRPr lang="en-US" sz="2400" i="0" dirty="0">
              <a:solidFill>
                <a:srgbClr val="6B6B6B"/>
              </a:solidFill>
              <a:effectLst/>
              <a:highlight>
                <a:srgbClr val="FFFFFF"/>
              </a:highlight>
            </a:endParaRPr>
          </a:p>
          <a:p>
            <a:r>
              <a:rPr lang="en-US" sz="2800" i="0" dirty="0">
                <a:solidFill>
                  <a:srgbClr val="6B6B6B"/>
                </a:solidFill>
                <a:effectLst/>
                <a:highlight>
                  <a:srgbClr val="FFFFFF"/>
                </a:highlight>
              </a:rPr>
              <a:t>Common layer :</a:t>
            </a:r>
          </a:p>
          <a:p>
            <a:pPr lvl="1"/>
            <a:r>
              <a:rPr lang="en-US" sz="2400" i="0" dirty="0">
                <a:solidFill>
                  <a:srgbClr val="6B6B6B"/>
                </a:solidFill>
                <a:effectLst/>
                <a:highlight>
                  <a:srgbClr val="FFFFFF"/>
                </a:highlight>
              </a:rPr>
              <a:t>Focus on application-level Business logic</a:t>
            </a:r>
          </a:p>
          <a:p>
            <a:pPr lvl="1"/>
            <a:r>
              <a:rPr lang="en-US" sz="2400" dirty="0">
                <a:solidFill>
                  <a:srgbClr val="6B6B6B"/>
                </a:solidFill>
                <a:highlight>
                  <a:srgbClr val="FFFFFF"/>
                </a:highlight>
              </a:rPr>
              <a:t>Support : DI , Transaction, MVC, JDBC </a:t>
            </a:r>
            <a:r>
              <a:rPr lang="en-US" sz="2400" dirty="0" err="1">
                <a:solidFill>
                  <a:srgbClr val="6B6B6B"/>
                </a:solidFill>
                <a:highlight>
                  <a:srgbClr val="FFFFFF"/>
                </a:highlight>
              </a:rPr>
              <a:t>etc</a:t>
            </a:r>
            <a:r>
              <a:rPr lang="en-US" sz="2400" dirty="0">
                <a:solidFill>
                  <a:srgbClr val="6B6B6B"/>
                </a:solidFill>
                <a:highlight>
                  <a:srgbClr val="FFFFFF"/>
                </a:highlight>
              </a:rPr>
              <a:t> to create web app and Restful web services</a:t>
            </a:r>
            <a:endParaRPr lang="en-US" sz="2400" i="0" dirty="0">
              <a:solidFill>
                <a:srgbClr val="6B6B6B"/>
              </a:solidFill>
              <a:effectLst/>
              <a:highlight>
                <a:srgbClr val="FFFFFF"/>
              </a:highlight>
            </a:endParaRPr>
          </a:p>
          <a:p>
            <a:r>
              <a:rPr lang="en-US" sz="2800" i="0" dirty="0">
                <a:solidFill>
                  <a:srgbClr val="6B6B6B"/>
                </a:solidFill>
                <a:effectLst/>
                <a:highlight>
                  <a:srgbClr val="FFFFFF"/>
                </a:highlight>
              </a:rPr>
              <a:t>Service layer :</a:t>
            </a:r>
          </a:p>
          <a:p>
            <a:pPr lvl="1"/>
            <a:r>
              <a:rPr lang="en-US" sz="2400" dirty="0">
                <a:solidFill>
                  <a:srgbClr val="6B6B6B"/>
                </a:solidFill>
                <a:highlight>
                  <a:srgbClr val="FFFFFF"/>
                </a:highlight>
              </a:rPr>
              <a:t>Spring Cloud provides tools for developers to quickly build some of the common patterns in distributed systems</a:t>
            </a:r>
          </a:p>
          <a:p>
            <a:pPr lvl="1"/>
            <a:r>
              <a:rPr lang="en-US" sz="2400" dirty="0">
                <a:solidFill>
                  <a:srgbClr val="6B6B6B"/>
                </a:solidFill>
                <a:highlight>
                  <a:srgbClr val="FFFFFF"/>
                </a:highlight>
              </a:rPr>
              <a:t>Spring Integration’s primary goal is to provide a simple model for building enterprise integration solutions while maintaining the separation of concerns that is essential for producing maintainable, testable code.</a:t>
            </a:r>
          </a:p>
        </p:txBody>
      </p:sp>
    </p:spTree>
    <p:extLst>
      <p:ext uri="{BB962C8B-B14F-4D97-AF65-F5344CB8AC3E}">
        <p14:creationId xmlns:p14="http://schemas.microsoft.com/office/powerpoint/2010/main" val="149829142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8025</TotalTime>
  <Words>5781</Words>
  <Application>Microsoft Office PowerPoint</Application>
  <PresentationFormat>Widescreen</PresentationFormat>
  <Paragraphs>491</Paragraphs>
  <Slides>61</Slides>
  <Notes>33</Notes>
  <HiddenSlides>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61</vt:i4>
      </vt:variant>
    </vt:vector>
  </HeadingPairs>
  <TitlesOfParts>
    <vt:vector size="83" baseType="lpstr">
      <vt:lpstr>-apple-system</vt:lpstr>
      <vt:lpstr>Arial</vt:lpstr>
      <vt:lpstr>Arial</vt:lpstr>
      <vt:lpstr>Arial MT</vt:lpstr>
      <vt:lpstr>Calibri</vt:lpstr>
      <vt:lpstr>Cambria</vt:lpstr>
      <vt:lpstr>DM Sans</vt:lpstr>
      <vt:lpstr>Georgia</vt:lpstr>
      <vt:lpstr>Helvetica Neue</vt:lpstr>
      <vt:lpstr>inherit</vt:lpstr>
      <vt:lpstr>Inter</vt:lpstr>
      <vt:lpstr>Monaco</vt:lpstr>
      <vt:lpstr>Poppins</vt:lpstr>
      <vt:lpstr>Segoe UI</vt:lpstr>
      <vt:lpstr>sofia pro</vt:lpstr>
      <vt:lpstr>Source Code Pro</vt:lpstr>
      <vt:lpstr>source-serif-pro</vt:lpstr>
      <vt:lpstr>Tahoma</vt:lpstr>
      <vt:lpstr>Trebuchet MS</vt:lpstr>
      <vt:lpstr>Wingdings</vt:lpstr>
      <vt:lpstr>Wingdings 3</vt:lpstr>
      <vt:lpstr>Facet</vt:lpstr>
      <vt:lpstr>Chapter 1 </vt:lpstr>
      <vt:lpstr>Agenda</vt:lpstr>
      <vt:lpstr>Framework :</vt:lpstr>
      <vt:lpstr>Why Java Framework?</vt:lpstr>
      <vt:lpstr>Java Framework Trends</vt:lpstr>
      <vt:lpstr>Spring Framework </vt:lpstr>
      <vt:lpstr>Spring Features</vt:lpstr>
      <vt:lpstr>Spring Eco System</vt:lpstr>
      <vt:lpstr>PowerPoint Presentation</vt:lpstr>
      <vt:lpstr>PowerPoint Presentation</vt:lpstr>
      <vt:lpstr>Advantages of Spring</vt:lpstr>
      <vt:lpstr>Spring Modules / Architecture</vt:lpstr>
      <vt:lpstr>Core Container</vt:lpstr>
      <vt:lpstr>Data Access/Integration</vt:lpstr>
      <vt:lpstr>Web and Remote Module</vt:lpstr>
      <vt:lpstr>Miscellaneous </vt:lpstr>
      <vt:lpstr>Dependency Injection </vt:lpstr>
      <vt:lpstr>PowerPoint Presentation</vt:lpstr>
      <vt:lpstr>Where Design Pattern useful?  Using J2EE</vt:lpstr>
      <vt:lpstr>PowerPoint Presentation</vt:lpstr>
      <vt:lpstr>PowerPoint Presentation</vt:lpstr>
      <vt:lpstr>PowerPoint Presentation</vt:lpstr>
      <vt:lpstr>DI Benefits</vt:lpstr>
      <vt:lpstr>Inversion of Control</vt:lpstr>
      <vt:lpstr>IOC Features</vt:lpstr>
      <vt:lpstr>Spring Project “Hello world” Creation using Maven</vt:lpstr>
      <vt:lpstr>Spring IOC container</vt:lpstr>
      <vt:lpstr>Bean Factory</vt:lpstr>
      <vt:lpstr>Application Context</vt:lpstr>
      <vt:lpstr>How to Create container?</vt:lpstr>
      <vt:lpstr>How to get Bean from spring container?</vt:lpstr>
      <vt:lpstr>How to configure metadata?</vt:lpstr>
      <vt:lpstr>How to pass setter data?</vt:lpstr>
      <vt:lpstr>Dependency Injection Types:</vt:lpstr>
      <vt:lpstr>What inputs spring container wants?</vt:lpstr>
      <vt:lpstr>XML based Configuration</vt:lpstr>
      <vt:lpstr>Annotation based Configuration</vt:lpstr>
      <vt:lpstr>PowerPoint Presentation</vt:lpstr>
      <vt:lpstr>Java Based Configuration</vt:lpstr>
      <vt:lpstr>Annotations used :</vt:lpstr>
      <vt:lpstr>Beans</vt:lpstr>
      <vt:lpstr>PowerPoint Presentation</vt:lpstr>
      <vt:lpstr>Bean Object</vt:lpstr>
      <vt:lpstr>Bean Life cycle</vt:lpstr>
      <vt:lpstr>Life cycle achievement</vt:lpstr>
      <vt:lpstr>Bean Scope</vt:lpstr>
      <vt:lpstr>PowerPoint Presentation</vt:lpstr>
      <vt:lpstr>PowerPoint Presentation</vt:lpstr>
      <vt:lpstr>PowerPoint Presentation</vt:lpstr>
      <vt:lpstr>Spring Annotation Based configuration</vt:lpstr>
      <vt:lpstr>PowerPoint Presentation</vt:lpstr>
      <vt:lpstr>Auto wiring</vt:lpstr>
      <vt:lpstr>2. @Autowired Annotation</vt:lpstr>
      <vt:lpstr>Stereotype Annotations @Component and Component-Scan and @Value</vt:lpstr>
      <vt:lpstr>PowerPoint Presentation</vt:lpstr>
      <vt:lpstr>@Qualifier</vt:lpstr>
      <vt:lpstr>@Primary</vt:lpstr>
      <vt:lpstr>Java Based Configuration</vt:lpstr>
      <vt:lpstr>PowerPoint Presentation</vt:lpstr>
      <vt:lpstr>Must Do:</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Jenisha Tailor Afinwala</dc:creator>
  <cp:lastModifiedBy>Jenisha Tailor Afinwala</cp:lastModifiedBy>
  <cp:revision>126</cp:revision>
  <dcterms:created xsi:type="dcterms:W3CDTF">2024-07-09T10:21:51Z</dcterms:created>
  <dcterms:modified xsi:type="dcterms:W3CDTF">2024-08-01T07:37:30Z</dcterms:modified>
</cp:coreProperties>
</file>